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41"/>
  </p:notesMasterIdLst>
  <p:sldIdLst>
    <p:sldId id="256" r:id="rId2"/>
    <p:sldId id="356" r:id="rId3"/>
    <p:sldId id="354" r:id="rId4"/>
    <p:sldId id="357" r:id="rId5"/>
    <p:sldId id="358" r:id="rId6"/>
    <p:sldId id="359" r:id="rId7"/>
    <p:sldId id="378" r:id="rId8"/>
    <p:sldId id="379" r:id="rId9"/>
    <p:sldId id="380" r:id="rId10"/>
    <p:sldId id="381" r:id="rId11"/>
    <p:sldId id="274" r:id="rId12"/>
    <p:sldId id="292" r:id="rId13"/>
    <p:sldId id="258" r:id="rId14"/>
    <p:sldId id="344" r:id="rId15"/>
    <p:sldId id="300" r:id="rId16"/>
    <p:sldId id="340" r:id="rId17"/>
    <p:sldId id="275" r:id="rId18"/>
    <p:sldId id="360" r:id="rId19"/>
    <p:sldId id="364" r:id="rId20"/>
    <p:sldId id="346" r:id="rId21"/>
    <p:sldId id="266" r:id="rId22"/>
    <p:sldId id="265" r:id="rId23"/>
    <p:sldId id="264" r:id="rId24"/>
    <p:sldId id="319" r:id="rId25"/>
    <p:sldId id="321" r:id="rId26"/>
    <p:sldId id="268" r:id="rId27"/>
    <p:sldId id="267" r:id="rId28"/>
    <p:sldId id="353" r:id="rId29"/>
    <p:sldId id="385" r:id="rId30"/>
    <p:sldId id="311" r:id="rId31"/>
    <p:sldId id="320" r:id="rId32"/>
    <p:sldId id="306" r:id="rId33"/>
    <p:sldId id="371" r:id="rId34"/>
    <p:sldId id="350" r:id="rId35"/>
    <p:sldId id="351" r:id="rId36"/>
    <p:sldId id="382" r:id="rId37"/>
    <p:sldId id="383" r:id="rId38"/>
    <p:sldId id="384" r:id="rId39"/>
    <p:sldId id="27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B83B52-64E7-469C-8295-B33DCFE93C20}" v="1" dt="2021-02-19T16:38:23.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387" autoAdjust="0"/>
  </p:normalViewPr>
  <p:slideViewPr>
    <p:cSldViewPr snapToGrid="0">
      <p:cViewPr varScale="1">
        <p:scale>
          <a:sx n="89" d="100"/>
          <a:sy n="89" d="100"/>
        </p:scale>
        <p:origin x="13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B6B83B52-64E7-469C-8295-B33DCFE93C20}"/>
    <pc:docChg chg="modSld">
      <pc:chgData name="Johnson, Chad" userId="29e26967-ee32-4210-a1e6-19e5305e9c5f" providerId="ADAL" clId="{B6B83B52-64E7-469C-8295-B33DCFE93C20}" dt="2021-02-19T16:38:23.844" v="3"/>
      <pc:docMkLst>
        <pc:docMk/>
      </pc:docMkLst>
      <pc:sldChg chg="modSp mod">
        <pc:chgData name="Johnson, Chad" userId="29e26967-ee32-4210-a1e6-19e5305e9c5f" providerId="ADAL" clId="{B6B83B52-64E7-469C-8295-B33DCFE93C20}" dt="2021-02-19T16:38:11.061" v="2" actId="20577"/>
        <pc:sldMkLst>
          <pc:docMk/>
          <pc:sldMk cId="2051058274" sldId="256"/>
        </pc:sldMkLst>
        <pc:spChg chg="mod">
          <ac:chgData name="Johnson, Chad" userId="29e26967-ee32-4210-a1e6-19e5305e9c5f" providerId="ADAL" clId="{B6B83B52-64E7-469C-8295-B33DCFE93C20}" dt="2021-02-19T16:38:11.061" v="2" actId="20577"/>
          <ac:spMkLst>
            <pc:docMk/>
            <pc:sldMk cId="2051058274" sldId="256"/>
            <ac:spMk id="3" creationId="{82E07F94-A1B7-4386-B249-3F37A1222475}"/>
          </ac:spMkLst>
        </pc:spChg>
      </pc:sldChg>
      <pc:sldChg chg="modSp">
        <pc:chgData name="Johnson, Chad" userId="29e26967-ee32-4210-a1e6-19e5305e9c5f" providerId="ADAL" clId="{B6B83B52-64E7-469C-8295-B33DCFE93C20}" dt="2021-02-19T16:38:23.844" v="3"/>
        <pc:sldMkLst>
          <pc:docMk/>
          <pc:sldMk cId="1380871736" sldId="292"/>
        </pc:sldMkLst>
        <pc:spChg chg="mod">
          <ac:chgData name="Johnson, Chad" userId="29e26967-ee32-4210-a1e6-19e5305e9c5f" providerId="ADAL" clId="{B6B83B52-64E7-469C-8295-B33DCFE93C20}" dt="2021-02-19T16:38:23.844" v="3"/>
          <ac:spMkLst>
            <pc:docMk/>
            <pc:sldMk cId="1380871736" sldId="292"/>
            <ac:spMk id="6" creationId="{163B1B59-031C-4ED4-AEED-34925BFABB7C}"/>
          </ac:spMkLst>
        </pc:spChg>
      </pc:sldChg>
      <pc:sldChg chg="modSp">
        <pc:chgData name="Johnson, Chad" userId="29e26967-ee32-4210-a1e6-19e5305e9c5f" providerId="ADAL" clId="{B6B83B52-64E7-469C-8295-B33DCFE93C20}" dt="2021-02-19T16:38:23.844" v="3"/>
        <pc:sldMkLst>
          <pc:docMk/>
          <pc:sldMk cId="1392138276" sldId="300"/>
        </pc:sldMkLst>
        <pc:spChg chg="mod">
          <ac:chgData name="Johnson, Chad" userId="29e26967-ee32-4210-a1e6-19e5305e9c5f" providerId="ADAL" clId="{B6B83B52-64E7-469C-8295-B33DCFE93C20}" dt="2021-02-19T16:38:23.844" v="3"/>
          <ac:spMkLst>
            <pc:docMk/>
            <pc:sldMk cId="1392138276" sldId="300"/>
            <ac:spMk id="6" creationId="{7441C9B5-25DC-44A5-9F88-316DBF104790}"/>
          </ac:spMkLst>
        </pc:spChg>
      </pc:sldChg>
      <pc:sldChg chg="modSp">
        <pc:chgData name="Johnson, Chad" userId="29e26967-ee32-4210-a1e6-19e5305e9c5f" providerId="ADAL" clId="{B6B83B52-64E7-469C-8295-B33DCFE93C20}" dt="2021-02-19T16:38:23.844" v="3"/>
        <pc:sldMkLst>
          <pc:docMk/>
          <pc:sldMk cId="14393133" sldId="340"/>
        </pc:sldMkLst>
        <pc:spChg chg="mod">
          <ac:chgData name="Johnson, Chad" userId="29e26967-ee32-4210-a1e6-19e5305e9c5f" providerId="ADAL" clId="{B6B83B52-64E7-469C-8295-B33DCFE93C20}" dt="2021-02-19T16:38:23.844" v="3"/>
          <ac:spMkLst>
            <pc:docMk/>
            <pc:sldMk cId="14393133" sldId="340"/>
            <ac:spMk id="6" creationId="{3A845BF5-1833-420A-BB7A-43E68C29FB00}"/>
          </ac:spMkLst>
        </pc:spChg>
      </pc:sldChg>
      <pc:sldChg chg="modSp">
        <pc:chgData name="Johnson, Chad" userId="29e26967-ee32-4210-a1e6-19e5305e9c5f" providerId="ADAL" clId="{B6B83B52-64E7-469C-8295-B33DCFE93C20}" dt="2021-02-19T16:38:23.844" v="3"/>
        <pc:sldMkLst>
          <pc:docMk/>
          <pc:sldMk cId="2190778995" sldId="344"/>
        </pc:sldMkLst>
        <pc:spChg chg="mod">
          <ac:chgData name="Johnson, Chad" userId="29e26967-ee32-4210-a1e6-19e5305e9c5f" providerId="ADAL" clId="{B6B83B52-64E7-469C-8295-B33DCFE93C20}" dt="2021-02-19T16:38:23.844" v="3"/>
          <ac:spMkLst>
            <pc:docMk/>
            <pc:sldMk cId="2190778995" sldId="344"/>
            <ac:spMk id="4" creationId="{B5AA386F-4F21-4A8C-B3B5-5E44370BA674}"/>
          </ac:spMkLst>
        </pc:spChg>
      </pc:sldChg>
      <pc:sldChg chg="modSp">
        <pc:chgData name="Johnson, Chad" userId="29e26967-ee32-4210-a1e6-19e5305e9c5f" providerId="ADAL" clId="{B6B83B52-64E7-469C-8295-B33DCFE93C20}" dt="2021-02-19T16:38:23.844" v="3"/>
        <pc:sldMkLst>
          <pc:docMk/>
          <pc:sldMk cId="1313289750" sldId="350"/>
        </pc:sldMkLst>
        <pc:spChg chg="mod">
          <ac:chgData name="Johnson, Chad" userId="29e26967-ee32-4210-a1e6-19e5305e9c5f" providerId="ADAL" clId="{B6B83B52-64E7-469C-8295-B33DCFE93C20}" dt="2021-02-19T16:38:23.844" v="3"/>
          <ac:spMkLst>
            <pc:docMk/>
            <pc:sldMk cId="1313289750" sldId="350"/>
            <ac:spMk id="3" creationId="{35BC0037-1516-4D2A-8021-4EFD3A128FC2}"/>
          </ac:spMkLst>
        </pc:spChg>
      </pc:sldChg>
      <pc:sldChg chg="modSp">
        <pc:chgData name="Johnson, Chad" userId="29e26967-ee32-4210-a1e6-19e5305e9c5f" providerId="ADAL" clId="{B6B83B52-64E7-469C-8295-B33DCFE93C20}" dt="2021-02-19T16:38:23.844" v="3"/>
        <pc:sldMkLst>
          <pc:docMk/>
          <pc:sldMk cId="1874273238" sldId="351"/>
        </pc:sldMkLst>
        <pc:spChg chg="mod">
          <ac:chgData name="Johnson, Chad" userId="29e26967-ee32-4210-a1e6-19e5305e9c5f" providerId="ADAL" clId="{B6B83B52-64E7-469C-8295-B33DCFE93C20}" dt="2021-02-19T16:38:23.844" v="3"/>
          <ac:spMkLst>
            <pc:docMk/>
            <pc:sldMk cId="1874273238" sldId="351"/>
            <ac:spMk id="3" creationId="{5A78E716-2442-4586-A6BB-DBFBB38C785A}"/>
          </ac:spMkLst>
        </pc:spChg>
      </pc:sldChg>
      <pc:sldChg chg="modSp">
        <pc:chgData name="Johnson, Chad" userId="29e26967-ee32-4210-a1e6-19e5305e9c5f" providerId="ADAL" clId="{B6B83B52-64E7-469C-8295-B33DCFE93C20}" dt="2021-02-19T16:38:23.844" v="3"/>
        <pc:sldMkLst>
          <pc:docMk/>
          <pc:sldMk cId="1624475554" sldId="353"/>
        </pc:sldMkLst>
        <pc:spChg chg="mod">
          <ac:chgData name="Johnson, Chad" userId="29e26967-ee32-4210-a1e6-19e5305e9c5f" providerId="ADAL" clId="{B6B83B52-64E7-469C-8295-B33DCFE93C20}" dt="2021-02-19T16:38:23.844" v="3"/>
          <ac:spMkLst>
            <pc:docMk/>
            <pc:sldMk cId="1624475554" sldId="353"/>
            <ac:spMk id="5" creationId="{D732B3CE-C211-404C-8D53-1AEEA2DAFEC7}"/>
          </ac:spMkLst>
        </pc:spChg>
      </pc:sldChg>
      <pc:sldChg chg="modSp">
        <pc:chgData name="Johnson, Chad" userId="29e26967-ee32-4210-a1e6-19e5305e9c5f" providerId="ADAL" clId="{B6B83B52-64E7-469C-8295-B33DCFE93C20}" dt="2021-02-19T16:38:23.844" v="3"/>
        <pc:sldMkLst>
          <pc:docMk/>
          <pc:sldMk cId="1657625968" sldId="354"/>
        </pc:sldMkLst>
        <pc:spChg chg="mod">
          <ac:chgData name="Johnson, Chad" userId="29e26967-ee32-4210-a1e6-19e5305e9c5f" providerId="ADAL" clId="{B6B83B52-64E7-469C-8295-B33DCFE93C20}" dt="2021-02-19T16:38:23.844" v="3"/>
          <ac:spMkLst>
            <pc:docMk/>
            <pc:sldMk cId="1657625968" sldId="354"/>
            <ac:spMk id="5" creationId="{59966F50-C474-4644-8B0E-CB06BA9CDAEF}"/>
          </ac:spMkLst>
        </pc:spChg>
      </pc:sldChg>
      <pc:sldChg chg="modSp">
        <pc:chgData name="Johnson, Chad" userId="29e26967-ee32-4210-a1e6-19e5305e9c5f" providerId="ADAL" clId="{B6B83B52-64E7-469C-8295-B33DCFE93C20}" dt="2021-02-19T16:38:23.844" v="3"/>
        <pc:sldMkLst>
          <pc:docMk/>
          <pc:sldMk cId="2549575650" sldId="356"/>
        </pc:sldMkLst>
        <pc:spChg chg="mod">
          <ac:chgData name="Johnson, Chad" userId="29e26967-ee32-4210-a1e6-19e5305e9c5f" providerId="ADAL" clId="{B6B83B52-64E7-469C-8295-B33DCFE93C20}" dt="2021-02-19T16:38:23.844" v="3"/>
          <ac:spMkLst>
            <pc:docMk/>
            <pc:sldMk cId="2549575650" sldId="356"/>
            <ac:spMk id="4" creationId="{5F3558E6-D081-46BE-A345-5D21E9818594}"/>
          </ac:spMkLst>
        </pc:spChg>
      </pc:sldChg>
      <pc:sldChg chg="modSp">
        <pc:chgData name="Johnson, Chad" userId="29e26967-ee32-4210-a1e6-19e5305e9c5f" providerId="ADAL" clId="{B6B83B52-64E7-469C-8295-B33DCFE93C20}" dt="2021-02-19T16:38:23.844" v="3"/>
        <pc:sldMkLst>
          <pc:docMk/>
          <pc:sldMk cId="1360595555" sldId="357"/>
        </pc:sldMkLst>
        <pc:spChg chg="mod">
          <ac:chgData name="Johnson, Chad" userId="29e26967-ee32-4210-a1e6-19e5305e9c5f" providerId="ADAL" clId="{B6B83B52-64E7-469C-8295-B33DCFE93C20}" dt="2021-02-19T16:38:23.844" v="3"/>
          <ac:spMkLst>
            <pc:docMk/>
            <pc:sldMk cId="1360595555" sldId="357"/>
            <ac:spMk id="5" creationId="{2A0946CC-B1A1-495B-8899-1ACE1A857D4E}"/>
          </ac:spMkLst>
        </pc:spChg>
      </pc:sldChg>
      <pc:sldChg chg="modSp">
        <pc:chgData name="Johnson, Chad" userId="29e26967-ee32-4210-a1e6-19e5305e9c5f" providerId="ADAL" clId="{B6B83B52-64E7-469C-8295-B33DCFE93C20}" dt="2021-02-19T16:38:23.844" v="3"/>
        <pc:sldMkLst>
          <pc:docMk/>
          <pc:sldMk cId="1767499191" sldId="358"/>
        </pc:sldMkLst>
        <pc:spChg chg="mod">
          <ac:chgData name="Johnson, Chad" userId="29e26967-ee32-4210-a1e6-19e5305e9c5f" providerId="ADAL" clId="{B6B83B52-64E7-469C-8295-B33DCFE93C20}" dt="2021-02-19T16:38:23.844" v="3"/>
          <ac:spMkLst>
            <pc:docMk/>
            <pc:sldMk cId="1767499191" sldId="358"/>
            <ac:spMk id="61" creationId="{CD436171-C00C-4EE0-9327-9E1675EC38CF}"/>
          </ac:spMkLst>
        </pc:spChg>
      </pc:sldChg>
      <pc:sldChg chg="modSp">
        <pc:chgData name="Johnson, Chad" userId="29e26967-ee32-4210-a1e6-19e5305e9c5f" providerId="ADAL" clId="{B6B83B52-64E7-469C-8295-B33DCFE93C20}" dt="2021-02-19T16:38:23.844" v="3"/>
        <pc:sldMkLst>
          <pc:docMk/>
          <pc:sldMk cId="1802657357" sldId="359"/>
        </pc:sldMkLst>
        <pc:spChg chg="mod">
          <ac:chgData name="Johnson, Chad" userId="29e26967-ee32-4210-a1e6-19e5305e9c5f" providerId="ADAL" clId="{B6B83B52-64E7-469C-8295-B33DCFE93C20}" dt="2021-02-19T16:38:23.844" v="3"/>
          <ac:spMkLst>
            <pc:docMk/>
            <pc:sldMk cId="1802657357" sldId="359"/>
            <ac:spMk id="21" creationId="{60C2643C-BD35-418C-A078-7E963E909499}"/>
          </ac:spMkLst>
        </pc:spChg>
      </pc:sldChg>
      <pc:sldChg chg="modSp">
        <pc:chgData name="Johnson, Chad" userId="29e26967-ee32-4210-a1e6-19e5305e9c5f" providerId="ADAL" clId="{B6B83B52-64E7-469C-8295-B33DCFE93C20}" dt="2021-02-19T16:38:23.844" v="3"/>
        <pc:sldMkLst>
          <pc:docMk/>
          <pc:sldMk cId="2832475848" sldId="360"/>
        </pc:sldMkLst>
        <pc:spChg chg="mod">
          <ac:chgData name="Johnson, Chad" userId="29e26967-ee32-4210-a1e6-19e5305e9c5f" providerId="ADAL" clId="{B6B83B52-64E7-469C-8295-B33DCFE93C20}" dt="2021-02-19T16:38:23.844" v="3"/>
          <ac:spMkLst>
            <pc:docMk/>
            <pc:sldMk cId="2832475848" sldId="360"/>
            <ac:spMk id="5" creationId="{F93D186F-8C4E-4A16-80F6-318C16781689}"/>
          </ac:spMkLst>
        </pc:spChg>
      </pc:sldChg>
      <pc:sldChg chg="modSp">
        <pc:chgData name="Johnson, Chad" userId="29e26967-ee32-4210-a1e6-19e5305e9c5f" providerId="ADAL" clId="{B6B83B52-64E7-469C-8295-B33DCFE93C20}" dt="2021-02-19T16:38:23.844" v="3"/>
        <pc:sldMkLst>
          <pc:docMk/>
          <pc:sldMk cId="704015081" sldId="364"/>
        </pc:sldMkLst>
        <pc:spChg chg="mod">
          <ac:chgData name="Johnson, Chad" userId="29e26967-ee32-4210-a1e6-19e5305e9c5f" providerId="ADAL" clId="{B6B83B52-64E7-469C-8295-B33DCFE93C20}" dt="2021-02-19T16:38:23.844" v="3"/>
          <ac:spMkLst>
            <pc:docMk/>
            <pc:sldMk cId="704015081" sldId="364"/>
            <ac:spMk id="6" creationId="{031F8C22-25AA-42C3-A771-E4C5DAF1AAD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CB431-E0A8-47D4-A083-7B0F5E214B77}" type="doc">
      <dgm:prSet loTypeId="urn:microsoft.com/office/officeart/2005/8/layout/process4" loCatId="process" qsTypeId="urn:microsoft.com/office/officeart/2005/8/quickstyle/simple4" qsCatId="simple" csTypeId="urn:microsoft.com/office/officeart/2005/8/colors/accent2_2" csCatId="accent2" phldr="1"/>
      <dgm:spPr/>
      <dgm:t>
        <a:bodyPr/>
        <a:lstStyle/>
        <a:p>
          <a:endParaRPr lang="en-US"/>
        </a:p>
      </dgm:t>
    </dgm:pt>
    <dgm:pt modelId="{E4A26B82-40FA-46FB-AD2E-EB63E1BF01B7}">
      <dgm:prSet/>
      <dgm:spPr/>
      <dgm:t>
        <a:bodyPr/>
        <a:lstStyle/>
        <a:p>
          <a:r>
            <a:rPr lang="en-US"/>
            <a:t>Pretexting is a form of social engineering where attackers focus on creating a good pretext, or a fabricated scenario, that they can use to try and steal their victims’ personal information. </a:t>
          </a:r>
        </a:p>
      </dgm:t>
    </dgm:pt>
    <dgm:pt modelId="{039C5166-114D-4FBF-8634-3400382BFB7F}" type="parTrans" cxnId="{4E55A209-A14E-4642-A4C5-9017D3DFF595}">
      <dgm:prSet/>
      <dgm:spPr/>
      <dgm:t>
        <a:bodyPr/>
        <a:lstStyle/>
        <a:p>
          <a:endParaRPr lang="en-US"/>
        </a:p>
      </dgm:t>
    </dgm:pt>
    <dgm:pt modelId="{3244B191-F1A1-48E8-8F18-DD016E0A2B92}" type="sibTrans" cxnId="{4E55A209-A14E-4642-A4C5-9017D3DFF595}">
      <dgm:prSet/>
      <dgm:spPr/>
      <dgm:t>
        <a:bodyPr/>
        <a:lstStyle/>
        <a:p>
          <a:endParaRPr lang="en-US"/>
        </a:p>
      </dgm:t>
    </dgm:pt>
    <dgm:pt modelId="{60B818BF-F61C-47FB-A3DC-FF0F641AC716}">
      <dgm:prSet/>
      <dgm:spPr/>
      <dgm:t>
        <a:bodyPr/>
        <a:lstStyle/>
        <a:p>
          <a:r>
            <a:rPr lang="en-US" dirty="0"/>
            <a:t>More advanced attacks will also try to manipulate their targets into performing an action that enables them to exploit the structural weaknesses of an organization or company. </a:t>
          </a:r>
        </a:p>
      </dgm:t>
    </dgm:pt>
    <dgm:pt modelId="{FA78E122-8320-42FD-A465-77652A868AD5}" type="parTrans" cxnId="{CD2A1ED4-91F6-4CB1-9EB0-5BA43D8EFEA2}">
      <dgm:prSet/>
      <dgm:spPr/>
      <dgm:t>
        <a:bodyPr/>
        <a:lstStyle/>
        <a:p>
          <a:endParaRPr lang="en-US"/>
        </a:p>
      </dgm:t>
    </dgm:pt>
    <dgm:pt modelId="{56BAAC3F-0B08-4E06-9C0F-AB52AC6F4014}" type="sibTrans" cxnId="{CD2A1ED4-91F6-4CB1-9EB0-5BA43D8EFEA2}">
      <dgm:prSet/>
      <dgm:spPr/>
      <dgm:t>
        <a:bodyPr/>
        <a:lstStyle/>
        <a:p>
          <a:endParaRPr lang="en-US"/>
        </a:p>
      </dgm:t>
    </dgm:pt>
    <dgm:pt modelId="{466EEC81-5E1E-4612-B168-837CEF63F237}" type="pres">
      <dgm:prSet presAssocID="{73ECB431-E0A8-47D4-A083-7B0F5E214B77}" presName="Name0" presStyleCnt="0">
        <dgm:presLayoutVars>
          <dgm:dir/>
          <dgm:animLvl val="lvl"/>
          <dgm:resizeHandles val="exact"/>
        </dgm:presLayoutVars>
      </dgm:prSet>
      <dgm:spPr/>
    </dgm:pt>
    <dgm:pt modelId="{CA17BC0F-7025-4049-8319-A9A4E9E557DD}" type="pres">
      <dgm:prSet presAssocID="{60B818BF-F61C-47FB-A3DC-FF0F641AC716}" presName="boxAndChildren" presStyleCnt="0"/>
      <dgm:spPr/>
    </dgm:pt>
    <dgm:pt modelId="{AED1AE95-FB62-451F-ADE0-465832055E2D}" type="pres">
      <dgm:prSet presAssocID="{60B818BF-F61C-47FB-A3DC-FF0F641AC716}" presName="parentTextBox" presStyleLbl="node1" presStyleIdx="0" presStyleCnt="2"/>
      <dgm:spPr/>
    </dgm:pt>
    <dgm:pt modelId="{B8DA2EF6-5EF8-4409-A6E8-AE1B50B07C76}" type="pres">
      <dgm:prSet presAssocID="{3244B191-F1A1-48E8-8F18-DD016E0A2B92}" presName="sp" presStyleCnt="0"/>
      <dgm:spPr/>
    </dgm:pt>
    <dgm:pt modelId="{C59EDD8C-F05D-4756-BE5D-CB2991FF8B62}" type="pres">
      <dgm:prSet presAssocID="{E4A26B82-40FA-46FB-AD2E-EB63E1BF01B7}" presName="arrowAndChildren" presStyleCnt="0"/>
      <dgm:spPr/>
    </dgm:pt>
    <dgm:pt modelId="{FB398B94-502F-4900-A8A1-4B63506E2959}" type="pres">
      <dgm:prSet presAssocID="{E4A26B82-40FA-46FB-AD2E-EB63E1BF01B7}" presName="parentTextArrow" presStyleLbl="node1" presStyleIdx="1" presStyleCnt="2"/>
      <dgm:spPr/>
    </dgm:pt>
  </dgm:ptLst>
  <dgm:cxnLst>
    <dgm:cxn modelId="{4E55A209-A14E-4642-A4C5-9017D3DFF595}" srcId="{73ECB431-E0A8-47D4-A083-7B0F5E214B77}" destId="{E4A26B82-40FA-46FB-AD2E-EB63E1BF01B7}" srcOrd="0" destOrd="0" parTransId="{039C5166-114D-4FBF-8634-3400382BFB7F}" sibTransId="{3244B191-F1A1-48E8-8F18-DD016E0A2B92}"/>
    <dgm:cxn modelId="{D245E922-E6A8-4DDB-9240-02D207575956}" type="presOf" srcId="{73ECB431-E0A8-47D4-A083-7B0F5E214B77}" destId="{466EEC81-5E1E-4612-B168-837CEF63F237}" srcOrd="0" destOrd="0" presId="urn:microsoft.com/office/officeart/2005/8/layout/process4"/>
    <dgm:cxn modelId="{C633513F-207B-4568-B7EB-EB7E314208D3}" type="presOf" srcId="{E4A26B82-40FA-46FB-AD2E-EB63E1BF01B7}" destId="{FB398B94-502F-4900-A8A1-4B63506E2959}" srcOrd="0" destOrd="0" presId="urn:microsoft.com/office/officeart/2005/8/layout/process4"/>
    <dgm:cxn modelId="{CD2A1ED4-91F6-4CB1-9EB0-5BA43D8EFEA2}" srcId="{73ECB431-E0A8-47D4-A083-7B0F5E214B77}" destId="{60B818BF-F61C-47FB-A3DC-FF0F641AC716}" srcOrd="1" destOrd="0" parTransId="{FA78E122-8320-42FD-A465-77652A868AD5}" sibTransId="{56BAAC3F-0B08-4E06-9C0F-AB52AC6F4014}"/>
    <dgm:cxn modelId="{8363EAE5-5D80-4FCF-847D-F3033BAD9949}" type="presOf" srcId="{60B818BF-F61C-47FB-A3DC-FF0F641AC716}" destId="{AED1AE95-FB62-451F-ADE0-465832055E2D}" srcOrd="0" destOrd="0" presId="urn:microsoft.com/office/officeart/2005/8/layout/process4"/>
    <dgm:cxn modelId="{CC9B7534-6FAB-4C1B-8545-0DEC8608415E}" type="presParOf" srcId="{466EEC81-5E1E-4612-B168-837CEF63F237}" destId="{CA17BC0F-7025-4049-8319-A9A4E9E557DD}" srcOrd="0" destOrd="0" presId="urn:microsoft.com/office/officeart/2005/8/layout/process4"/>
    <dgm:cxn modelId="{74CCE8D4-0EA8-415E-BC1A-62A2F2E82308}" type="presParOf" srcId="{CA17BC0F-7025-4049-8319-A9A4E9E557DD}" destId="{AED1AE95-FB62-451F-ADE0-465832055E2D}" srcOrd="0" destOrd="0" presId="urn:microsoft.com/office/officeart/2005/8/layout/process4"/>
    <dgm:cxn modelId="{0BB80CDA-216A-488C-A483-657D50B039DF}" type="presParOf" srcId="{466EEC81-5E1E-4612-B168-837CEF63F237}" destId="{B8DA2EF6-5EF8-4409-A6E8-AE1B50B07C76}" srcOrd="1" destOrd="0" presId="urn:microsoft.com/office/officeart/2005/8/layout/process4"/>
    <dgm:cxn modelId="{EDB90B54-4092-4A97-87A3-88A842B665A8}" type="presParOf" srcId="{466EEC81-5E1E-4612-B168-837CEF63F237}" destId="{C59EDD8C-F05D-4756-BE5D-CB2991FF8B62}" srcOrd="2" destOrd="0" presId="urn:microsoft.com/office/officeart/2005/8/layout/process4"/>
    <dgm:cxn modelId="{7D6B3955-ED8E-4B74-B9E6-9BA2E2471881}" type="presParOf" srcId="{C59EDD8C-F05D-4756-BE5D-CB2991FF8B62}" destId="{FB398B94-502F-4900-A8A1-4B63506E2959}"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1AE95-FB62-451F-ADE0-465832055E2D}">
      <dsp:nvSpPr>
        <dsp:cNvPr id="0" name=""/>
        <dsp:cNvSpPr/>
      </dsp:nvSpPr>
      <dsp:spPr>
        <a:xfrm>
          <a:off x="0" y="1896798"/>
          <a:ext cx="9906000" cy="1244505"/>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More advanced attacks will also try to manipulate their targets into performing an action that enables them to exploit the structural weaknesses of an organization or company. </a:t>
          </a:r>
        </a:p>
      </dsp:txBody>
      <dsp:txXfrm>
        <a:off x="0" y="1896798"/>
        <a:ext cx="9906000" cy="1244505"/>
      </dsp:txXfrm>
    </dsp:sp>
    <dsp:sp modelId="{FB398B94-502F-4900-A8A1-4B63506E2959}">
      <dsp:nvSpPr>
        <dsp:cNvPr id="0" name=""/>
        <dsp:cNvSpPr/>
      </dsp:nvSpPr>
      <dsp:spPr>
        <a:xfrm rot="10800000">
          <a:off x="0" y="1417"/>
          <a:ext cx="9906000" cy="1914049"/>
        </a:xfrm>
        <a:prstGeom prst="upArrowCallou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Pretexting is a form of social engineering where attackers focus on creating a good pretext, or a fabricated scenario, that they can use to try and steal their victims’ personal information. </a:t>
          </a:r>
        </a:p>
      </dsp:txBody>
      <dsp:txXfrm rot="10800000">
        <a:off x="0" y="1417"/>
        <a:ext cx="9906000" cy="12436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D496F-D893-4058-91B5-5014731C8F28}" type="datetimeFigureOut">
              <a:rPr lang="en-US" smtClean="0"/>
              <a:t>2022-09-30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A81BE-A578-4659-A80B-DD978A2E3023}" type="slidenum">
              <a:rPr lang="en-US" smtClean="0"/>
              <a:t>‹#›</a:t>
            </a:fld>
            <a:endParaRPr lang="en-US"/>
          </a:p>
        </p:txBody>
      </p:sp>
    </p:spTree>
    <p:extLst>
      <p:ext uri="{BB962C8B-B14F-4D97-AF65-F5344CB8AC3E}">
        <p14:creationId xmlns:p14="http://schemas.microsoft.com/office/powerpoint/2010/main" val="261437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good example of this would be an attacker who impersonates an external IT services auditor and manipulates a company’s physical security staff into letting them into the building.</a:t>
            </a:r>
          </a:p>
          <a:p>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15</a:t>
            </a:fld>
            <a:endParaRPr lang="en-US"/>
          </a:p>
        </p:txBody>
      </p:sp>
    </p:spTree>
    <p:extLst>
      <p:ext uri="{BB962C8B-B14F-4D97-AF65-F5344CB8AC3E}">
        <p14:creationId xmlns:p14="http://schemas.microsoft.com/office/powerpoint/2010/main" val="112297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dirty="0"/>
              <a:t>Most pretext attacks do not put forth that much effort. </a:t>
            </a:r>
          </a:p>
          <a:p>
            <a:pPr lvl="0"/>
            <a:endParaRPr lang="en-US" sz="2000" dirty="0"/>
          </a:p>
          <a:p>
            <a:r>
              <a:rPr lang="en-US" sz="2000" dirty="0"/>
              <a:t>Pretexting attacks are commonly used to gain both sensitive and non-sensitive information. </a:t>
            </a:r>
          </a:p>
          <a:p>
            <a:endParaRPr lang="en-US" dirty="0"/>
          </a:p>
        </p:txBody>
      </p:sp>
      <p:sp>
        <p:nvSpPr>
          <p:cNvPr id="4" name="Slide Number Placeholder 3"/>
          <p:cNvSpPr>
            <a:spLocks noGrp="1"/>
          </p:cNvSpPr>
          <p:nvPr>
            <p:ph type="sldNum" sz="quarter" idx="5"/>
          </p:nvPr>
        </p:nvSpPr>
        <p:spPr/>
        <p:txBody>
          <a:bodyPr/>
          <a:lstStyle/>
          <a:p>
            <a:fld id="{7C5A81BE-A578-4659-A80B-DD978A2E3023}" type="slidenum">
              <a:rPr lang="en-US" smtClean="0"/>
              <a:t>16</a:t>
            </a:fld>
            <a:endParaRPr lang="en-US"/>
          </a:p>
        </p:txBody>
      </p:sp>
    </p:spTree>
    <p:extLst>
      <p:ext uri="{BB962C8B-B14F-4D97-AF65-F5344CB8AC3E}">
        <p14:creationId xmlns:p14="http://schemas.microsoft.com/office/powerpoint/2010/main" val="1844151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D264AA1E-85DA-49D1-998D-9CACA8BBF34A}" type="slidenum">
              <a:rPr lang="en-US" smtClean="0"/>
              <a:pPr/>
              <a:t>20</a:t>
            </a:fld>
            <a:endParaRPr lang="en-US" dirty="0"/>
          </a:p>
        </p:txBody>
      </p:sp>
    </p:spTree>
    <p:extLst>
      <p:ext uri="{BB962C8B-B14F-4D97-AF65-F5344CB8AC3E}">
        <p14:creationId xmlns:p14="http://schemas.microsoft.com/office/powerpoint/2010/main" val="13367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D264AA1E-85DA-49D1-998D-9CACA8BBF34A}" type="slidenum">
              <a:rPr lang="en-US" smtClean="0"/>
              <a:pPr/>
              <a:t>24</a:t>
            </a:fld>
            <a:endParaRPr lang="en-US" dirty="0"/>
          </a:p>
        </p:txBody>
      </p:sp>
    </p:spTree>
    <p:extLst>
      <p:ext uri="{BB962C8B-B14F-4D97-AF65-F5344CB8AC3E}">
        <p14:creationId xmlns:p14="http://schemas.microsoft.com/office/powerpoint/2010/main" val="776114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D264AA1E-85DA-49D1-998D-9CACA8BBF34A}" type="slidenum">
              <a:rPr lang="en-US" smtClean="0"/>
              <a:pPr/>
              <a:t>25</a:t>
            </a:fld>
            <a:endParaRPr lang="en-US" dirty="0"/>
          </a:p>
        </p:txBody>
      </p:sp>
    </p:spTree>
    <p:extLst>
      <p:ext uri="{BB962C8B-B14F-4D97-AF65-F5344CB8AC3E}">
        <p14:creationId xmlns:p14="http://schemas.microsoft.com/office/powerpoint/2010/main" val="365950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D264AA1E-85DA-49D1-998D-9CACA8BBF34A}" type="slidenum">
              <a:rPr lang="en-US" smtClean="0"/>
              <a:pPr/>
              <a:t>30</a:t>
            </a:fld>
            <a:endParaRPr lang="en-US" dirty="0"/>
          </a:p>
        </p:txBody>
      </p:sp>
    </p:spTree>
    <p:extLst>
      <p:ext uri="{BB962C8B-B14F-4D97-AF65-F5344CB8AC3E}">
        <p14:creationId xmlns:p14="http://schemas.microsoft.com/office/powerpoint/2010/main" val="122135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D264AA1E-85DA-49D1-998D-9CACA8BBF34A}" type="slidenum">
              <a:rPr lang="en-US" smtClean="0"/>
              <a:pPr/>
              <a:t>31</a:t>
            </a:fld>
            <a:endParaRPr lang="en-US" dirty="0"/>
          </a:p>
        </p:txBody>
      </p:sp>
    </p:spTree>
    <p:extLst>
      <p:ext uri="{BB962C8B-B14F-4D97-AF65-F5344CB8AC3E}">
        <p14:creationId xmlns:p14="http://schemas.microsoft.com/office/powerpoint/2010/main" val="3605685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D264AA1E-85DA-49D1-998D-9CACA8BBF34A}" type="slidenum">
              <a:rPr lang="en-US" smtClean="0"/>
              <a:pPr/>
              <a:t>32</a:t>
            </a:fld>
            <a:endParaRPr lang="en-US" dirty="0"/>
          </a:p>
        </p:txBody>
      </p:sp>
    </p:spTree>
    <p:extLst>
      <p:ext uri="{BB962C8B-B14F-4D97-AF65-F5344CB8AC3E}">
        <p14:creationId xmlns:p14="http://schemas.microsoft.com/office/powerpoint/2010/main" val="252001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D264AA1E-85DA-49D1-998D-9CACA8BBF34A}" type="slidenum">
              <a:rPr lang="en-US" smtClean="0"/>
              <a:pPr/>
              <a:t>33</a:t>
            </a:fld>
            <a:endParaRPr lang="en-US" dirty="0"/>
          </a:p>
        </p:txBody>
      </p:sp>
    </p:spTree>
    <p:extLst>
      <p:ext uri="{BB962C8B-B14F-4D97-AF65-F5344CB8AC3E}">
        <p14:creationId xmlns:p14="http://schemas.microsoft.com/office/powerpoint/2010/main" val="2041024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89FAE78-7CC8-4044-9439-7DDCDB82DE6C}" type="datetime1">
              <a:rPr lang="en-US" smtClean="0"/>
              <a:t>2022-09-30</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Sample Footer Text</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03739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2022-09-30</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587303604"/>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2022-09-30</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96316097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2022-09-30</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08092167"/>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838A6B-9637-4EB2-9216-A4FEE866094A}" type="datetime1">
              <a:rPr lang="en-US" smtClean="0"/>
              <a:pPr/>
              <a:t>2022-09-30</a:t>
            </a:fld>
            <a:endParaRPr lang="en-US" dirty="0"/>
          </a:p>
        </p:txBody>
      </p:sp>
      <p:sp>
        <p:nvSpPr>
          <p:cNvPr id="6" name="Footer Placeholder 5"/>
          <p:cNvSpPr>
            <a:spLocks noGrp="1"/>
          </p:cNvSpPr>
          <p:nvPr>
            <p:ph type="ftr" sz="quarter" idx="11"/>
          </p:nvPr>
        </p:nvSpPr>
        <p:spPr/>
        <p:txBody>
          <a:bodyPr/>
          <a:lstStyle/>
          <a:p>
            <a:pPr algn="ctr"/>
            <a:r>
              <a:rPr lang="en-US"/>
              <a:t>Sample Footer Text</a:t>
            </a: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83281335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2022-09-30</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18163783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838A6B-9637-4EB2-9216-A4FEE866094A}" type="datetime1">
              <a:rPr lang="en-US" smtClean="0"/>
              <a:pPr/>
              <a:t>2022-09-30</a:t>
            </a:fld>
            <a:endParaRPr lang="en-US" dirty="0"/>
          </a:p>
        </p:txBody>
      </p:sp>
      <p:sp>
        <p:nvSpPr>
          <p:cNvPr id="4" name="Footer Placeholder 3"/>
          <p:cNvSpPr>
            <a:spLocks noGrp="1"/>
          </p:cNvSpPr>
          <p:nvPr>
            <p:ph type="ftr" sz="quarter" idx="11"/>
          </p:nvPr>
        </p:nvSpPr>
        <p:spPr/>
        <p:txBody>
          <a:bodyPr/>
          <a:lstStyle/>
          <a:p>
            <a:pPr algn="ctr"/>
            <a:r>
              <a:rPr lang="en-US"/>
              <a:t>Sample Footer Text</a:t>
            </a: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55536872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922837-9CC1-4A61-BAFA-7493765ADC66}" type="datetime1">
              <a:rPr lang="en-US" smtClean="0"/>
              <a:t>2022-09-30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32743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AD60CC-8A0F-4A7F-BD8B-BB4A7F711A2F}" type="datetime1">
              <a:rPr lang="en-US" smtClean="0"/>
              <a:t>2022-09-30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11432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DA3DB9-73A1-30ED-B49A-AF3E27351FC4}"/>
              </a:ext>
            </a:extLst>
          </p:cNvPr>
          <p:cNvSpPr>
            <a:spLocks noGrp="1"/>
          </p:cNvSpPr>
          <p:nvPr>
            <p:ph/>
          </p:nvPr>
        </p:nvSpPr>
        <p:spPr>
          <a:xfrm>
            <a:off x="609600" y="274638"/>
            <a:ext cx="10972800" cy="585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C7D84815-527D-9E30-284E-5DD1594F4423}"/>
              </a:ext>
            </a:extLst>
          </p:cNvPr>
          <p:cNvSpPr>
            <a:spLocks noGrp="1"/>
          </p:cNvSpPr>
          <p:nvPr>
            <p:ph type="sldNum" sz="quarter" idx="10"/>
          </p:nvPr>
        </p:nvSpPr>
        <p:spPr>
          <a:xfrm>
            <a:off x="8737600" y="6243638"/>
            <a:ext cx="2844800" cy="457200"/>
          </a:xfrm>
        </p:spPr>
        <p:txBody>
          <a:bodyPr/>
          <a:lstStyle>
            <a:lvl1pPr>
              <a:defRPr/>
            </a:lvl1pPr>
          </a:lstStyle>
          <a:p>
            <a:fld id="{998992E7-C835-41B3-BD86-12145E6B95FE}" type="slidenum">
              <a:rPr lang="en-US" altLang="en-US"/>
              <a:pPr/>
              <a:t>‹#›</a:t>
            </a:fld>
            <a:endParaRPr lang="en-US" altLang="en-US"/>
          </a:p>
        </p:txBody>
      </p:sp>
      <p:sp>
        <p:nvSpPr>
          <p:cNvPr id="4" name="Date Placeholder 3">
            <a:extLst>
              <a:ext uri="{FF2B5EF4-FFF2-40B4-BE49-F238E27FC236}">
                <a16:creationId xmlns:a16="http://schemas.microsoft.com/office/drawing/2014/main" id="{0AA64860-C4E2-172F-8A0A-3AE2DDC1051A}"/>
              </a:ext>
            </a:extLst>
          </p:cNvPr>
          <p:cNvSpPr>
            <a:spLocks noGrp="1"/>
          </p:cNvSpPr>
          <p:nvPr>
            <p:ph type="dt" sz="half" idx="11"/>
          </p:nvPr>
        </p:nvSpPr>
        <p:spPr>
          <a:xfrm>
            <a:off x="609600" y="6243638"/>
            <a:ext cx="2844800" cy="457200"/>
          </a:xfrm>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043072A3-5D57-A900-77B5-FF53E3C330F5}"/>
              </a:ext>
            </a:extLst>
          </p:cNvPr>
          <p:cNvSpPr>
            <a:spLocks noGrp="1"/>
          </p:cNvSpPr>
          <p:nvPr>
            <p:ph type="ftr" sz="quarter" idx="12"/>
          </p:nvPr>
        </p:nvSpPr>
        <p:spPr>
          <a:xfrm>
            <a:off x="4165600" y="6243638"/>
            <a:ext cx="3860800" cy="457200"/>
          </a:xfrm>
        </p:spPr>
        <p:txBody>
          <a:bodyPr/>
          <a:lstStyle>
            <a:lvl1pPr>
              <a:defRPr/>
            </a:lvl1pPr>
          </a:lstStyle>
          <a:p>
            <a:endParaRPr lang="en-US" altLang="en-US"/>
          </a:p>
        </p:txBody>
      </p:sp>
    </p:spTree>
    <p:extLst>
      <p:ext uri="{BB962C8B-B14F-4D97-AF65-F5344CB8AC3E}">
        <p14:creationId xmlns:p14="http://schemas.microsoft.com/office/powerpoint/2010/main" val="3195087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67A03-0D75-4281-ABBC-48F8F2265ADC}" type="datetime1">
              <a:rPr lang="en-US" smtClean="0"/>
              <a:t>2022-09-30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9571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39F6C-298E-457E-893D-52BE1F95B65D}" type="datetime1">
              <a:rPr lang="en-US" smtClean="0"/>
              <a:t>2022-09-30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2172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DA9AC1-3B9A-40CE-98D7-5F98568B867E}" type="datetime1">
              <a:rPr lang="en-US" smtClean="0"/>
              <a:t>2022-09-30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8882121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BF3CD-53C4-4A2E-B87C-39AC67A7CF8F}" type="datetime1">
              <a:rPr lang="en-US" smtClean="0"/>
              <a:t>2022-09-30</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706810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5F49B0-F0A6-4806-8662-5FD789F4D2D3}" type="datetime1">
              <a:rPr lang="en-US" smtClean="0"/>
              <a:t>2022-09-30</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144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30667-29C0-4853-A695-2D323707E37B}" type="datetime1">
              <a:rPr lang="en-US" smtClean="0"/>
              <a:t>2022-09-30</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5126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A641C9-1611-470E-AFCE-FFA8E3B79975}" type="datetime1">
              <a:rPr lang="en-US" smtClean="0"/>
              <a:t>2022-09-30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394887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844A5B-7AFE-42E6-B054-6D007AD1C19F}" type="datetime1">
              <a:rPr lang="en-US" smtClean="0"/>
              <a:t>2022-09-30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9390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F838A6B-9637-4EB2-9216-A4FEE866094A}" type="datetime1">
              <a:rPr lang="en-US" smtClean="0"/>
              <a:pPr/>
              <a:t>2022-09-30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lgn="ctr"/>
            <a:r>
              <a:rPr lang="en-US"/>
              <a:t>Sample Footer Text</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189478433"/>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q_qdC6grfI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youtube.com/watch?v=BmIvqOYwGG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E3014-63A5-4454-96EC-66167595DF5E}"/>
              </a:ext>
            </a:extLst>
          </p:cNvPr>
          <p:cNvPicPr>
            <a:picLocks noChangeAspect="1"/>
          </p:cNvPicPr>
          <p:nvPr/>
        </p:nvPicPr>
        <p:blipFill rotWithShape="1">
          <a:blip r:embed="rId2">
            <a:alphaModFix/>
          </a:blip>
          <a:srcRect t="9970" b="15030"/>
          <a:stretch/>
        </p:blipFill>
        <p:spPr>
          <a:xfrm>
            <a:off x="3048" y="10"/>
            <a:ext cx="12192001" cy="6857990"/>
          </a:xfrm>
          <a:prstGeom prst="rect">
            <a:avLst/>
          </a:prstGeom>
        </p:spPr>
      </p:pic>
      <p:sp>
        <p:nvSpPr>
          <p:cNvPr id="2" name="Title 1">
            <a:extLst>
              <a:ext uri="{FF2B5EF4-FFF2-40B4-BE49-F238E27FC236}">
                <a16:creationId xmlns:a16="http://schemas.microsoft.com/office/drawing/2014/main" id="{BE6A06DF-F722-4988-BC89-851B8C82FDE0}"/>
              </a:ext>
            </a:extLst>
          </p:cNvPr>
          <p:cNvSpPr>
            <a:spLocks noGrp="1"/>
          </p:cNvSpPr>
          <p:nvPr>
            <p:ph type="ctrTitle"/>
          </p:nvPr>
        </p:nvSpPr>
        <p:spPr>
          <a:xfrm>
            <a:off x="789708" y="4387970"/>
            <a:ext cx="10558405" cy="1378646"/>
          </a:xfrm>
        </p:spPr>
        <p:txBody>
          <a:bodyPr anchor="b">
            <a:normAutofit fontScale="90000"/>
          </a:bodyPr>
          <a:lstStyle/>
          <a:p>
            <a:r>
              <a:rPr lang="en-US" sz="5200" dirty="0">
                <a:ln>
                  <a:solidFill>
                    <a:schemeClr val="accent1"/>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Module Four: Social Engineering – Hacking Humans</a:t>
            </a:r>
          </a:p>
        </p:txBody>
      </p:sp>
      <p:sp>
        <p:nvSpPr>
          <p:cNvPr id="3" name="Subtitle 2">
            <a:extLst>
              <a:ext uri="{FF2B5EF4-FFF2-40B4-BE49-F238E27FC236}">
                <a16:creationId xmlns:a16="http://schemas.microsoft.com/office/drawing/2014/main" id="{82E07F94-A1B7-4386-B249-3F37A1222475}"/>
              </a:ext>
            </a:extLst>
          </p:cNvPr>
          <p:cNvSpPr>
            <a:spLocks noGrp="1"/>
          </p:cNvSpPr>
          <p:nvPr>
            <p:ph type="subTitle" idx="1"/>
          </p:nvPr>
        </p:nvSpPr>
        <p:spPr>
          <a:xfrm>
            <a:off x="789708" y="5878187"/>
            <a:ext cx="10558405" cy="501108"/>
          </a:xfrm>
        </p:spPr>
        <p:txBody>
          <a:bodyPr anchor="t">
            <a:normAutofit/>
          </a:bodyPr>
          <a:lstStyle/>
          <a:p>
            <a:r>
              <a:rPr lang="en-US" dirty="0">
                <a:ln w="3175">
                  <a:solidFill>
                    <a:schemeClr val="accent1">
                      <a:alpha val="40000"/>
                    </a:schemeClr>
                  </a:solidFill>
                </a:ln>
                <a:solidFill>
                  <a:srgbClr val="FFFFFF"/>
                </a:solidFill>
                <a:effectLst>
                  <a:outerShdw blurRad="50800" dist="38100" dir="10800000" algn="r" rotWithShape="0">
                    <a:prstClr val="black">
                      <a:alpha val="40000"/>
                    </a:prstClr>
                  </a:outerShdw>
                </a:effectLst>
                <a:latin typeface="Bahnschrift" panose="020B0502040204020203" pitchFamily="34" charset="0"/>
              </a:rPr>
              <a:t>CYB 303 – Prof. C. R. Johnson</a:t>
            </a:r>
          </a:p>
        </p:txBody>
      </p:sp>
    </p:spTree>
    <p:extLst>
      <p:ext uri="{BB962C8B-B14F-4D97-AF65-F5344CB8AC3E}">
        <p14:creationId xmlns:p14="http://schemas.microsoft.com/office/powerpoint/2010/main" val="2051058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0EC4-1473-7B91-563E-6341E1309DD5}"/>
              </a:ext>
            </a:extLst>
          </p:cNvPr>
          <p:cNvSpPr>
            <a:spLocks noGrp="1"/>
          </p:cNvSpPr>
          <p:nvPr>
            <p:ph type="title"/>
          </p:nvPr>
        </p:nvSpPr>
        <p:spPr/>
        <p:txBody>
          <a:bodyPr/>
          <a:lstStyle/>
          <a:p>
            <a:r>
              <a:rPr lang="en-US" dirty="0"/>
              <a:t>When it fails</a:t>
            </a:r>
          </a:p>
        </p:txBody>
      </p:sp>
      <p:sp>
        <p:nvSpPr>
          <p:cNvPr id="3" name="Content Placeholder 2">
            <a:extLst>
              <a:ext uri="{FF2B5EF4-FFF2-40B4-BE49-F238E27FC236}">
                <a16:creationId xmlns:a16="http://schemas.microsoft.com/office/drawing/2014/main" id="{FFA4B22D-1669-279D-BF15-A7FA5EF996F0}"/>
              </a:ext>
            </a:extLst>
          </p:cNvPr>
          <p:cNvSpPr>
            <a:spLocks noGrp="1"/>
          </p:cNvSpPr>
          <p:nvPr>
            <p:ph idx="1"/>
          </p:nvPr>
        </p:nvSpPr>
        <p:spPr/>
        <p:txBody>
          <a:bodyPr/>
          <a:lstStyle/>
          <a:p>
            <a:r>
              <a:rPr lang="en-US" sz="2000" dirty="0"/>
              <a:t>Abilene Paradox –</a:t>
            </a:r>
          </a:p>
          <a:p>
            <a:pPr lvl="1"/>
            <a:r>
              <a:rPr lang="en-US" dirty="0"/>
              <a:t>Decision and products of a group may reflect social compromises as opposed to logic. Individuals see this products and regard them as low quality or irrational but have little influence or motivation to change them.</a:t>
            </a:r>
          </a:p>
          <a:p>
            <a:pPr lvl="1"/>
            <a:endParaRPr lang="en-US" dirty="0"/>
          </a:p>
          <a:p>
            <a:r>
              <a:rPr lang="en-US" sz="2000" dirty="0"/>
              <a:t>Policy undermines messaging.</a:t>
            </a:r>
          </a:p>
          <a:p>
            <a:pPr lvl="1"/>
            <a:r>
              <a:rPr lang="en-US" dirty="0"/>
              <a:t>You going for a more secure environment – or a compliance checkmark?</a:t>
            </a:r>
          </a:p>
          <a:p>
            <a:endParaRPr lang="en-US" dirty="0"/>
          </a:p>
        </p:txBody>
      </p:sp>
      <p:sp>
        <p:nvSpPr>
          <p:cNvPr id="4" name="Date Placeholder 3">
            <a:extLst>
              <a:ext uri="{FF2B5EF4-FFF2-40B4-BE49-F238E27FC236}">
                <a16:creationId xmlns:a16="http://schemas.microsoft.com/office/drawing/2014/main" id="{793754C6-11BC-DEE1-28A0-4414BC810877}"/>
              </a:ext>
            </a:extLst>
          </p:cNvPr>
          <p:cNvSpPr>
            <a:spLocks noGrp="1"/>
          </p:cNvSpPr>
          <p:nvPr>
            <p:ph type="dt" sz="half" idx="10"/>
          </p:nvPr>
        </p:nvSpPr>
        <p:spPr/>
        <p:txBody>
          <a:bodyPr/>
          <a:lstStyle/>
          <a:p>
            <a:fld id="{B9867A03-0D75-4281-ABBC-48F8F2265ADC}" type="datetime1">
              <a:rPr lang="en-US" smtClean="0"/>
              <a:t>2022-10-02</a:t>
            </a:fld>
            <a:endParaRPr lang="en-US"/>
          </a:p>
        </p:txBody>
      </p:sp>
      <p:sp>
        <p:nvSpPr>
          <p:cNvPr id="6" name="Slide Number Placeholder 5">
            <a:extLst>
              <a:ext uri="{FF2B5EF4-FFF2-40B4-BE49-F238E27FC236}">
                <a16:creationId xmlns:a16="http://schemas.microsoft.com/office/drawing/2014/main" id="{5EC4C160-2257-58B4-DF97-FA4AF1E634AC}"/>
              </a:ext>
            </a:extLst>
          </p:cNvPr>
          <p:cNvSpPr>
            <a:spLocks noGrp="1"/>
          </p:cNvSpPr>
          <p:nvPr>
            <p:ph type="sldNum" sz="quarter" idx="12"/>
          </p:nvPr>
        </p:nvSpPr>
        <p:spPr/>
        <p:txBody>
          <a:bodyPr/>
          <a:lstStyle/>
          <a:p>
            <a:fld id="{DFDF98CC-160E-494C-8C3C-8CDC5FA257DE}" type="slidenum">
              <a:rPr lang="en-US" smtClean="0"/>
              <a:t>10</a:t>
            </a:fld>
            <a:endParaRPr lang="en-US"/>
          </a:p>
        </p:txBody>
      </p:sp>
    </p:spTree>
    <p:extLst>
      <p:ext uri="{BB962C8B-B14F-4D97-AF65-F5344CB8AC3E}">
        <p14:creationId xmlns:p14="http://schemas.microsoft.com/office/powerpoint/2010/main" val="2681603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Engineering </a:t>
            </a:r>
          </a:p>
        </p:txBody>
      </p:sp>
      <p:sp>
        <p:nvSpPr>
          <p:cNvPr id="3" name="Content Placeholder 2"/>
          <p:cNvSpPr>
            <a:spLocks noGrp="1"/>
          </p:cNvSpPr>
          <p:nvPr>
            <p:ph idx="1"/>
          </p:nvPr>
        </p:nvSpPr>
        <p:spPr/>
        <p:txBody>
          <a:bodyPr>
            <a:normAutofit/>
          </a:bodyPr>
          <a:lstStyle/>
          <a:p>
            <a:pPr marL="109538" indent="0">
              <a:buNone/>
            </a:pPr>
            <a:r>
              <a:rPr lang="en-US" altLang="en-US" dirty="0">
                <a:latin typeface="Verdana" panose="020B0604030504040204" pitchFamily="34" charset="0"/>
                <a:ea typeface="Verdana" panose="020B0604030504040204" pitchFamily="34" charset="0"/>
                <a:cs typeface="Verdana" panose="020B0604030504040204" pitchFamily="34" charset="0"/>
              </a:rPr>
              <a:t>“You could spend a fortune purchasing technology and services…and your network infrastructure could still remain vulnerable to old-fashion manipulation.”</a:t>
            </a:r>
          </a:p>
          <a:p>
            <a:pPr marL="109538" indent="0" algn="ctr">
              <a:buNone/>
            </a:pPr>
            <a:r>
              <a:rPr lang="en-US" altLang="en-US" dirty="0">
                <a:latin typeface="Verdana" panose="020B0604030504040204" pitchFamily="34" charset="0"/>
                <a:ea typeface="Verdana" panose="020B0604030504040204" pitchFamily="34" charset="0"/>
                <a:cs typeface="Verdana" panose="020B0604030504040204" pitchFamily="34" charset="0"/>
              </a:rPr>
              <a:t>-Kevin </a:t>
            </a:r>
            <a:r>
              <a:rPr lang="en-US" altLang="en-US" dirty="0" err="1">
                <a:latin typeface="Verdana" panose="020B0604030504040204" pitchFamily="34" charset="0"/>
                <a:ea typeface="Verdana" panose="020B0604030504040204" pitchFamily="34" charset="0"/>
                <a:cs typeface="Verdana" panose="020B0604030504040204" pitchFamily="34" charset="0"/>
              </a:rPr>
              <a:t>Mitnick</a:t>
            </a:r>
            <a:r>
              <a:rPr lang="en-US" altLang="en-US" dirty="0">
                <a:latin typeface="Verdana" panose="020B0604030504040204" pitchFamily="34" charset="0"/>
                <a:ea typeface="Verdana" panose="020B0604030504040204" pitchFamily="34" charset="0"/>
                <a:cs typeface="Verdana" panose="020B0604030504040204" pitchFamily="34" charset="0"/>
              </a:rPr>
              <a:t> </a:t>
            </a:r>
          </a:p>
          <a:p>
            <a:pPr algn="ct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446" y="4338469"/>
            <a:ext cx="3673929" cy="2057400"/>
          </a:xfrm>
          <a:prstGeom prst="rect">
            <a:avLst/>
          </a:prstGeom>
        </p:spPr>
      </p:pic>
    </p:spTree>
    <p:extLst>
      <p:ext uri="{BB962C8B-B14F-4D97-AF65-F5344CB8AC3E}">
        <p14:creationId xmlns:p14="http://schemas.microsoft.com/office/powerpoint/2010/main" val="164873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t>Social Engineering</a:t>
            </a: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p:txBody>
          <a:bodyPr>
            <a:normAutofit fontScale="92500" lnSpcReduction="20000"/>
          </a:bodyPr>
          <a:lstStyle/>
          <a:p>
            <a:r>
              <a:rPr lang="en-US" sz="2000" dirty="0"/>
              <a:t>In a social engineering attack, an attacker uses human interaction (social skills) to obtain or compromise information about an organization or its computer systems. </a:t>
            </a:r>
          </a:p>
          <a:p>
            <a:r>
              <a:rPr lang="en-US" sz="2000" dirty="0"/>
              <a:t>An attacker may seem unassuming and respectable, possibly claiming to be a new employee, repair person, or researcher and even offering credentials to support that identity. </a:t>
            </a:r>
          </a:p>
          <a:p>
            <a:r>
              <a:rPr lang="en-US" sz="2000" dirty="0"/>
              <a:t>However, by asking questions, he or she may be able to piece together enough information to infiltrate an organization's network. </a:t>
            </a:r>
          </a:p>
          <a:p>
            <a:r>
              <a:rPr lang="en-US" sz="2000" dirty="0"/>
              <a:t>If an attacker is not able to gather enough information from one source, he or she may contact another source within the same organization and rely on the information from the first source to add to his or her credibility.</a:t>
            </a:r>
          </a:p>
        </p:txBody>
      </p:sp>
      <p:sp>
        <p:nvSpPr>
          <p:cNvPr id="7" name="Date Placeholder 3">
            <a:extLst>
              <a:ext uri="{FF2B5EF4-FFF2-40B4-BE49-F238E27FC236}">
                <a16:creationId xmlns:a16="http://schemas.microsoft.com/office/drawing/2014/main" id="{DF9F64F1-DBA7-44BF-8094-47C445A8856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2022-09-30</a:t>
            </a:fld>
            <a:endParaRPr lang="en-US" sz="1200">
              <a:solidFill>
                <a:srgbClr val="FFFFFF"/>
              </a:solidFill>
            </a:endParaRPr>
          </a:p>
        </p:txBody>
      </p:sp>
      <p:sp>
        <p:nvSpPr>
          <p:cNvPr id="6" name="Footer Placeholder 4">
            <a:extLst>
              <a:ext uri="{FF2B5EF4-FFF2-40B4-BE49-F238E27FC236}">
                <a16:creationId xmlns:a16="http://schemas.microsoft.com/office/drawing/2014/main" id="{163B1B59-031C-4ED4-AEED-34925BFABB7C}"/>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8" name="Slide Number Placeholder 5">
            <a:extLst>
              <a:ext uri="{FF2B5EF4-FFF2-40B4-BE49-F238E27FC236}">
                <a16:creationId xmlns:a16="http://schemas.microsoft.com/office/drawing/2014/main" id="{2E6DED13-4203-4170-A0F3-ABC516EA4203}"/>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12</a:t>
            </a:fld>
            <a:endParaRPr lang="en-US" sz="1200">
              <a:solidFill>
                <a:srgbClr val="FFFFFF"/>
              </a:solidFill>
            </a:endParaRPr>
          </a:p>
        </p:txBody>
      </p:sp>
    </p:spTree>
    <p:extLst>
      <p:ext uri="{BB962C8B-B14F-4D97-AF65-F5344CB8AC3E}">
        <p14:creationId xmlns:p14="http://schemas.microsoft.com/office/powerpoint/2010/main" val="1380871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E34BC838-FB4C-0EFD-8778-5D9406AB0A55}"/>
              </a:ext>
            </a:extLst>
          </p:cNvPr>
          <p:cNvSpPr>
            <a:spLocks noGrp="1" noChangeArrowheads="1"/>
          </p:cNvSpPr>
          <p:nvPr>
            <p:ph type="title"/>
          </p:nvPr>
        </p:nvSpPr>
        <p:spPr/>
        <p:txBody>
          <a:bodyPr/>
          <a:lstStyle/>
          <a:p>
            <a:r>
              <a:rPr lang="en-US" altLang="en-US"/>
              <a:t>Summary</a:t>
            </a:r>
          </a:p>
        </p:txBody>
      </p:sp>
      <p:sp>
        <p:nvSpPr>
          <p:cNvPr id="187395" name="Rectangle 3">
            <a:extLst>
              <a:ext uri="{FF2B5EF4-FFF2-40B4-BE49-F238E27FC236}">
                <a16:creationId xmlns:a16="http://schemas.microsoft.com/office/drawing/2014/main" id="{1B8A0771-0131-EE36-1A4B-CF9CA53B2784}"/>
              </a:ext>
            </a:extLst>
          </p:cNvPr>
          <p:cNvSpPr>
            <a:spLocks noGrp="1" noChangeArrowheads="1"/>
          </p:cNvSpPr>
          <p:nvPr>
            <p:ph idx="1"/>
          </p:nvPr>
        </p:nvSpPr>
        <p:spPr/>
        <p:txBody>
          <a:bodyPr/>
          <a:lstStyle/>
          <a:p>
            <a:r>
              <a:rPr lang="en-US" altLang="en-US"/>
              <a:t>Social Engineering is insidiously tricky to combat, but not impossible.</a:t>
            </a:r>
          </a:p>
          <a:p>
            <a:r>
              <a:rPr lang="en-US" altLang="en-US"/>
              <a:t>The human is the weakest link in any security system, and yet is the trickiest to exploit.</a:t>
            </a:r>
          </a:p>
          <a:p>
            <a:r>
              <a:rPr lang="en-US" altLang="en-US"/>
              <a:t>Training is the best defense against attacks.</a:t>
            </a:r>
          </a:p>
          <a:p>
            <a:r>
              <a:rPr lang="en-US" altLang="en-US"/>
              <a:t>Ethics plays an important role in defending against social engineering.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CA9AF1-370A-4AF8-9B82-4D11601AA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E9CFF9D-9107-400A-8C5A-09CA2BA7A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654295" cy="68580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C3F5AE7-B34F-4BEF-96D0-74CA215E81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rgbClr val="000000">
              <a:alpha val="25000"/>
            </a:srgbClr>
          </a:solidFill>
        </p:grpSpPr>
        <p:sp>
          <p:nvSpPr>
            <p:cNvPr id="16" name="Rectangle 5">
              <a:extLst>
                <a:ext uri="{FF2B5EF4-FFF2-40B4-BE49-F238E27FC236}">
                  <a16:creationId xmlns:a16="http://schemas.microsoft.com/office/drawing/2014/main" id="{BCC99937-0E7D-42EF-A5DB-86FAF32C000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FE097643-AAC6-4390-A109-6965053C1B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B6ADC944-08FF-42C1-8D55-B4EA06CD2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8">
              <a:extLst>
                <a:ext uri="{FF2B5EF4-FFF2-40B4-BE49-F238E27FC236}">
                  <a16:creationId xmlns:a16="http://schemas.microsoft.com/office/drawing/2014/main" id="{17023431-F2E0-4D75-8C2C-98E00D89C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9">
              <a:extLst>
                <a:ext uri="{FF2B5EF4-FFF2-40B4-BE49-F238E27FC236}">
                  <a16:creationId xmlns:a16="http://schemas.microsoft.com/office/drawing/2014/main" id="{E34C0BEB-550B-421E-A0BB-0901C0E89C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29FFB337-3695-41C1-B104-55125202E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9BF53A3A-34D4-405C-B140-0AE52806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84EE2242-1F65-43B3-861E-4085AEC5AD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E5B8229F-9313-4FC2-8A4A-49211C4E1F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B28AAEC8-A731-419D-A078-0FCFEAE4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2741D6DA-0F0D-4D55-883E-24A374A79F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Line 16">
              <a:extLst>
                <a:ext uri="{FF2B5EF4-FFF2-40B4-BE49-F238E27FC236}">
                  <a16:creationId xmlns:a16="http://schemas.microsoft.com/office/drawing/2014/main" id="{78F62958-A05D-478B-B23C-75AE8542581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a16="http://schemas.microsoft.com/office/drawing/2014/main" id="{87057A7E-9CF9-405A-8A33-0CA1AC51E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AE876AFB-8370-4923-8278-E5FE62DE22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5477A94C-373F-42ED-9257-0DAB03B209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5012B077-1FC3-4D22-ACB6-ED86831EAD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Rectangle 21">
              <a:extLst>
                <a:ext uri="{FF2B5EF4-FFF2-40B4-BE49-F238E27FC236}">
                  <a16:creationId xmlns:a16="http://schemas.microsoft.com/office/drawing/2014/main" id="{D07A07B0-4407-49F7-9B26-61FF0CCE5F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a16="http://schemas.microsoft.com/office/drawing/2014/main" id="{BDEABD0F-FFCE-4FC2-950E-6334D1727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434BB427-BC30-4BAB-82E9-BDE1F0B154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1F7A956E-DCF3-4544-AF1D-442CB5275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AF9D24E3-E510-495A-9DE8-7DAA3FA5B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0753727A-395C-4B1C-A63B-45DFA5278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B75C5A82-D9C8-414D-B324-403DC32B2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5DDAFA2F-C6E2-4656-B490-5683762B7F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EEB3485F-B9A8-4C89-836E-67249D5ABD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F14F069E-B2BC-4B84-ACBC-9E3343A34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03BE3291-5AE0-49F5-9C60-84CF6AFBA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2FA14F9-5B30-491A-9875-72A8AFB2CD7D}"/>
              </a:ext>
            </a:extLst>
          </p:cNvPr>
          <p:cNvSpPr>
            <a:spLocks noGrp="1"/>
          </p:cNvSpPr>
          <p:nvPr>
            <p:ph type="title"/>
          </p:nvPr>
        </p:nvSpPr>
        <p:spPr>
          <a:xfrm>
            <a:off x="1144992" y="1082673"/>
            <a:ext cx="2865837" cy="4708528"/>
          </a:xfrm>
        </p:spPr>
        <p:txBody>
          <a:bodyPr>
            <a:normAutofit/>
          </a:bodyPr>
          <a:lstStyle/>
          <a:p>
            <a:pPr algn="ctr"/>
            <a:r>
              <a:rPr lang="en-US" sz="4000">
                <a:solidFill>
                  <a:srgbClr val="FFFFFF"/>
                </a:solidFill>
              </a:rPr>
              <a:t>Angle of attack</a:t>
            </a:r>
          </a:p>
        </p:txBody>
      </p:sp>
      <p:sp>
        <p:nvSpPr>
          <p:cNvPr id="3" name="Content Placeholder 2">
            <a:extLst>
              <a:ext uri="{FF2B5EF4-FFF2-40B4-BE49-F238E27FC236}">
                <a16:creationId xmlns:a16="http://schemas.microsoft.com/office/drawing/2014/main" id="{63B0AD38-B7EF-4AAF-93FE-F43E921203DB}"/>
              </a:ext>
            </a:extLst>
          </p:cNvPr>
          <p:cNvSpPr>
            <a:spLocks noGrp="1"/>
          </p:cNvSpPr>
          <p:nvPr>
            <p:ph idx="1"/>
          </p:nvPr>
        </p:nvSpPr>
        <p:spPr>
          <a:xfrm>
            <a:off x="5303836" y="1066799"/>
            <a:ext cx="5743575" cy="4724402"/>
          </a:xfrm>
        </p:spPr>
        <p:txBody>
          <a:bodyPr anchor="ctr">
            <a:normAutofit/>
          </a:bodyPr>
          <a:lstStyle/>
          <a:p>
            <a:r>
              <a:rPr lang="en-US" sz="2000"/>
              <a:t>There are two main flavors of social engineering attack with hundreds of variations of each. </a:t>
            </a:r>
          </a:p>
          <a:p>
            <a:pPr lvl="1"/>
            <a:r>
              <a:rPr lang="en-US"/>
              <a:t>Pretexting – A false reason to </a:t>
            </a:r>
            <a:r>
              <a:rPr lang="en-US" i="1"/>
              <a:t>conceal the truth</a:t>
            </a:r>
            <a:r>
              <a:rPr lang="en-US"/>
              <a:t>. For example – Refund scammers.</a:t>
            </a:r>
          </a:p>
          <a:p>
            <a:pPr lvl="1"/>
            <a:r>
              <a:rPr lang="en-US"/>
              <a:t>Pretensing – A false reason concocted to </a:t>
            </a:r>
            <a:r>
              <a:rPr lang="en-US" i="1"/>
              <a:t>stretch the truth</a:t>
            </a:r>
            <a:r>
              <a:rPr lang="en-US"/>
              <a:t>. For example – An alcoholic telling their sponsor that they haven’t had any whiskey today while leaving out the fact they have a handle of vodka in the car. </a:t>
            </a:r>
          </a:p>
        </p:txBody>
      </p:sp>
      <p:sp>
        <p:nvSpPr>
          <p:cNvPr id="5" name="Date Placeholder 3">
            <a:extLst>
              <a:ext uri="{FF2B5EF4-FFF2-40B4-BE49-F238E27FC236}">
                <a16:creationId xmlns:a16="http://schemas.microsoft.com/office/drawing/2014/main" id="{B2015F64-6353-4C13-BD43-35331FF81780}"/>
              </a:ext>
            </a:extLst>
          </p:cNvPr>
          <p:cNvSpPr>
            <a:spLocks noGrp="1"/>
          </p:cNvSpPr>
          <p:nvPr>
            <p:ph type="dt" sz="half" idx="10"/>
          </p:nvPr>
        </p:nvSpPr>
        <p:spPr>
          <a:xfrm>
            <a:off x="1144993" y="5883276"/>
            <a:ext cx="2862292" cy="365125"/>
          </a:xfrm>
        </p:spPr>
        <p:txBody>
          <a:bodyPr vert="horz" lIns="91440" tIns="45720" rIns="91440" bIns="45720" rtlCol="0">
            <a:normAutofit/>
          </a:bodyPr>
          <a:lstStyle/>
          <a:p>
            <a:pPr algn="l" defTabSz="914400">
              <a:spcAft>
                <a:spcPts val="600"/>
              </a:spcAft>
            </a:pPr>
            <a:fld id="{B9867A03-0D75-4281-ABBC-48F8F2265ADC}" type="datetime1">
              <a:rPr lang="en-US">
                <a:solidFill>
                  <a:srgbClr val="FFFFFF"/>
                </a:solidFill>
              </a:rPr>
              <a:pPr algn="l" defTabSz="914400">
                <a:spcAft>
                  <a:spcPts val="600"/>
                </a:spcAft>
              </a:pPr>
              <a:t>2022-09-30</a:t>
            </a:fld>
            <a:endParaRPr lang="en-US">
              <a:solidFill>
                <a:srgbClr val="FFFFFF"/>
              </a:solidFill>
            </a:endParaRPr>
          </a:p>
        </p:txBody>
      </p:sp>
      <p:sp>
        <p:nvSpPr>
          <p:cNvPr id="4" name="Footer Placeholder 4">
            <a:extLst>
              <a:ext uri="{FF2B5EF4-FFF2-40B4-BE49-F238E27FC236}">
                <a16:creationId xmlns:a16="http://schemas.microsoft.com/office/drawing/2014/main" id="{B5AA386F-4F21-4A8C-B3B5-5E44370BA674}"/>
              </a:ext>
            </a:extLst>
          </p:cNvPr>
          <p:cNvSpPr>
            <a:spLocks noGrp="1"/>
          </p:cNvSpPr>
          <p:nvPr>
            <p:ph type="ftr" sz="quarter" idx="11"/>
          </p:nvPr>
        </p:nvSpPr>
        <p:spPr>
          <a:xfrm>
            <a:off x="5303494" y="5883275"/>
            <a:ext cx="4896628" cy="365125"/>
          </a:xfrm>
        </p:spPr>
        <p:txBody>
          <a:bodyPr vert="horz" lIns="91440" tIns="45720" rIns="91440" bIns="45720" rtlCol="0">
            <a:normAutofit/>
          </a:bodyPr>
          <a:lstStyle/>
          <a:p>
            <a:pPr defTabSz="914400">
              <a:spcAft>
                <a:spcPts val="600"/>
              </a:spcAft>
            </a:pPr>
            <a:r>
              <a:rPr lang="en-US" kern="1200" dirty="0">
                <a:solidFill>
                  <a:schemeClr val="tx1"/>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03861A78-3CC8-40DF-8DE7-78A80B0DA850}"/>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914400">
              <a:spcAft>
                <a:spcPts val="600"/>
              </a:spcAft>
            </a:pPr>
            <a:fld id="{DFDF98CC-160E-494C-8C3C-8CDC5FA257DE}" type="slidenum">
              <a:rPr lang="en-US">
                <a:solidFill>
                  <a:schemeClr val="tx1"/>
                </a:solidFill>
              </a:rPr>
              <a:pPr defTabSz="914400">
                <a:spcAft>
                  <a:spcPts val="600"/>
                </a:spcAft>
              </a:pPr>
              <a:t>14</a:t>
            </a:fld>
            <a:endParaRPr lang="en-US">
              <a:solidFill>
                <a:schemeClr val="tx1"/>
              </a:solidFill>
            </a:endParaRPr>
          </a:p>
        </p:txBody>
      </p:sp>
    </p:spTree>
    <p:extLst>
      <p:ext uri="{BB962C8B-B14F-4D97-AF65-F5344CB8AC3E}">
        <p14:creationId xmlns:p14="http://schemas.microsoft.com/office/powerpoint/2010/main" val="2190778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a:xfrm>
            <a:off x="1141413" y="618518"/>
            <a:ext cx="9905998" cy="1478570"/>
          </a:xfrm>
        </p:spPr>
        <p:txBody>
          <a:bodyPr>
            <a:normAutofit/>
          </a:bodyPr>
          <a:lstStyle/>
          <a:p>
            <a:r>
              <a:rPr lang="en-US" dirty="0"/>
              <a:t>Social Engineering - Pretexting</a:t>
            </a:r>
          </a:p>
        </p:txBody>
      </p:sp>
      <p:sp>
        <p:nvSpPr>
          <p:cNvPr id="6" name="Footer Placeholder 4">
            <a:extLst>
              <a:ext uri="{FF2B5EF4-FFF2-40B4-BE49-F238E27FC236}">
                <a16:creationId xmlns:a16="http://schemas.microsoft.com/office/drawing/2014/main" id="{7441C9B5-25DC-44A5-9F88-316DBF104790}"/>
              </a:ext>
            </a:extLst>
          </p:cNvPr>
          <p:cNvSpPr>
            <a:spLocks noGrp="1"/>
          </p:cNvSpPr>
          <p:nvPr>
            <p:ph type="ftr" sz="quarter" idx="11"/>
          </p:nvPr>
        </p:nvSpPr>
        <p:spPr>
          <a:xfrm>
            <a:off x="1141411" y="5883275"/>
            <a:ext cx="6239309" cy="365125"/>
          </a:xfrm>
        </p:spPr>
        <p:txBody>
          <a:bodyPr vert="horz" lIns="91440" tIns="45720" rIns="91440" bIns="45720" rtlCol="0">
            <a:normAutofit/>
          </a:bodyPr>
          <a:lstStyle/>
          <a:p>
            <a:pPr defTabSz="914400">
              <a:spcAft>
                <a:spcPts val="600"/>
              </a:spcAft>
            </a:pPr>
            <a:r>
              <a:rPr lang="en-US" kern="1200" dirty="0">
                <a:latin typeface="+mn-lt"/>
                <a:ea typeface="+mn-ea"/>
                <a:cs typeface="+mn-cs"/>
              </a:rPr>
              <a:t>CYB 303 – Prof. C. R. Johnson</a:t>
            </a:r>
          </a:p>
        </p:txBody>
      </p:sp>
      <p:sp>
        <p:nvSpPr>
          <p:cNvPr id="7" name="Date Placeholder 3">
            <a:extLst>
              <a:ext uri="{FF2B5EF4-FFF2-40B4-BE49-F238E27FC236}">
                <a16:creationId xmlns:a16="http://schemas.microsoft.com/office/drawing/2014/main" id="{B40059B2-0DBE-4EE0-B852-7C1D2990EE5C}"/>
              </a:ext>
            </a:extLst>
          </p:cNvPr>
          <p:cNvSpPr>
            <a:spLocks noGrp="1"/>
          </p:cNvSpPr>
          <p:nvPr>
            <p:ph type="dt" sz="half" idx="10"/>
          </p:nvPr>
        </p:nvSpPr>
        <p:spPr>
          <a:xfrm>
            <a:off x="7456921" y="5883276"/>
            <a:ext cx="2743200" cy="365125"/>
          </a:xfrm>
        </p:spPr>
        <p:txBody>
          <a:bodyPr vert="horz" lIns="91440" tIns="45720" rIns="91440" bIns="45720" rtlCol="0">
            <a:normAutofit/>
          </a:bodyPr>
          <a:lstStyle/>
          <a:p>
            <a:pPr defTabSz="914400">
              <a:spcAft>
                <a:spcPts val="600"/>
              </a:spcAft>
            </a:pPr>
            <a:fld id="{B9867A03-0D75-4281-ABBC-48F8F2265ADC}" type="datetime1">
              <a:rPr lang="en-US" smtClean="0"/>
              <a:pPr defTabSz="914400">
                <a:spcAft>
                  <a:spcPts val="600"/>
                </a:spcAft>
              </a:pPr>
              <a:t>2022-09-30</a:t>
            </a:fld>
            <a:endParaRPr lang="en-US"/>
          </a:p>
        </p:txBody>
      </p:sp>
      <p:sp>
        <p:nvSpPr>
          <p:cNvPr id="8" name="Slide Number Placeholder 5">
            <a:extLst>
              <a:ext uri="{FF2B5EF4-FFF2-40B4-BE49-F238E27FC236}">
                <a16:creationId xmlns:a16="http://schemas.microsoft.com/office/drawing/2014/main" id="{C86455A5-B598-4F9A-9721-1B424588CC04}"/>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15</a:t>
            </a:fld>
            <a:endParaRPr lang="en-US"/>
          </a:p>
        </p:txBody>
      </p:sp>
      <p:graphicFrame>
        <p:nvGraphicFramePr>
          <p:cNvPr id="12" name="Content Placeholder 4">
            <a:extLst>
              <a:ext uri="{FF2B5EF4-FFF2-40B4-BE49-F238E27FC236}">
                <a16:creationId xmlns:a16="http://schemas.microsoft.com/office/drawing/2014/main" id="{8D7DC6E7-A5BE-4AD8-876D-FFBD376FBD2F}"/>
              </a:ext>
            </a:extLst>
          </p:cNvPr>
          <p:cNvGraphicFramePr>
            <a:graphicFrameLocks noGrp="1"/>
          </p:cNvGraphicFramePr>
          <p:nvPr>
            <p:ph idx="1"/>
            <p:extLst>
              <p:ext uri="{D42A27DB-BD31-4B8C-83A1-F6EECF244321}">
                <p14:modId xmlns:p14="http://schemas.microsoft.com/office/powerpoint/2010/main" val="3508401129"/>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2138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E0522-E9B5-48A9-833F-1C6153DEB4FA}"/>
              </a:ext>
            </a:extLst>
          </p:cNvPr>
          <p:cNvSpPr>
            <a:spLocks noGrp="1"/>
          </p:cNvSpPr>
          <p:nvPr>
            <p:ph type="title"/>
          </p:nvPr>
        </p:nvSpPr>
        <p:spPr/>
        <p:txBody>
          <a:bodyPr/>
          <a:lstStyle/>
          <a:p>
            <a:r>
              <a:rPr lang="en-US" dirty="0"/>
              <a:t>Social Engineering - Pretexting</a:t>
            </a:r>
          </a:p>
        </p:txBody>
      </p:sp>
      <p:sp>
        <p:nvSpPr>
          <p:cNvPr id="5" name="Content Placeholder 4">
            <a:extLst>
              <a:ext uri="{FF2B5EF4-FFF2-40B4-BE49-F238E27FC236}">
                <a16:creationId xmlns:a16="http://schemas.microsoft.com/office/drawing/2014/main" id="{84A7BF40-C4C8-43F3-9D6E-BA02074ADB32}"/>
              </a:ext>
            </a:extLst>
          </p:cNvPr>
          <p:cNvSpPr>
            <a:spLocks noGrp="1"/>
          </p:cNvSpPr>
          <p:nvPr>
            <p:ph idx="1"/>
          </p:nvPr>
        </p:nvSpPr>
        <p:spPr/>
        <p:txBody>
          <a:bodyPr>
            <a:normAutofit/>
          </a:bodyPr>
          <a:lstStyle/>
          <a:p>
            <a:r>
              <a:rPr lang="en-US" sz="2000" dirty="0"/>
              <a:t>Pretexting requires interaction with a target. A little interaction or a lot. With enough effort, well executed it is also very likely to succeed when building a false sense of trust with the victim. </a:t>
            </a:r>
          </a:p>
          <a:p>
            <a:pPr lvl="1"/>
            <a:r>
              <a:rPr lang="en-US" sz="2000" dirty="0"/>
              <a:t>This requires the attacker to build a credible story that leaves little room for doubt on the part of their target.</a:t>
            </a:r>
          </a:p>
          <a:p>
            <a:pPr lvl="1"/>
            <a:endParaRPr lang="en-US" sz="2000" dirty="0"/>
          </a:p>
          <a:p>
            <a:r>
              <a:rPr lang="en-US" sz="2000" dirty="0">
                <a:hlinkClick r:id="rId3"/>
              </a:rPr>
              <a:t>Debt Collection Fraud Call</a:t>
            </a:r>
            <a:endParaRPr lang="en-US" sz="2000" dirty="0"/>
          </a:p>
          <a:p>
            <a:r>
              <a:rPr lang="en-US" sz="2000" dirty="0">
                <a:hlinkClick r:id="rId4"/>
              </a:rPr>
              <a:t>Honeypot/Catfishing Scams</a:t>
            </a:r>
            <a:endParaRPr lang="en-US" sz="2000" dirty="0"/>
          </a:p>
        </p:txBody>
      </p:sp>
      <p:sp>
        <p:nvSpPr>
          <p:cNvPr id="7" name="Date Placeholder 3">
            <a:extLst>
              <a:ext uri="{FF2B5EF4-FFF2-40B4-BE49-F238E27FC236}">
                <a16:creationId xmlns:a16="http://schemas.microsoft.com/office/drawing/2014/main" id="{2350E639-1029-4CCD-9D17-F2A2B3A63AF0}"/>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2022-09-30</a:t>
            </a:fld>
            <a:endParaRPr lang="en-US" sz="1200">
              <a:solidFill>
                <a:srgbClr val="FFFFFF"/>
              </a:solidFill>
            </a:endParaRPr>
          </a:p>
        </p:txBody>
      </p:sp>
      <p:sp>
        <p:nvSpPr>
          <p:cNvPr id="6" name="Footer Placeholder 4">
            <a:extLst>
              <a:ext uri="{FF2B5EF4-FFF2-40B4-BE49-F238E27FC236}">
                <a16:creationId xmlns:a16="http://schemas.microsoft.com/office/drawing/2014/main" id="{3A845BF5-1833-420A-BB7A-43E68C29FB00}"/>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8" name="Slide Number Placeholder 5">
            <a:extLst>
              <a:ext uri="{FF2B5EF4-FFF2-40B4-BE49-F238E27FC236}">
                <a16:creationId xmlns:a16="http://schemas.microsoft.com/office/drawing/2014/main" id="{E776211A-37E6-4ED8-800A-96AD4783071A}"/>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16</a:t>
            </a:fld>
            <a:endParaRPr lang="en-US" sz="1200">
              <a:solidFill>
                <a:srgbClr val="FFFFFF"/>
              </a:solidFill>
            </a:endParaRPr>
          </a:p>
        </p:txBody>
      </p:sp>
    </p:spTree>
    <p:extLst>
      <p:ext uri="{BB962C8B-B14F-4D97-AF65-F5344CB8AC3E}">
        <p14:creationId xmlns:p14="http://schemas.microsoft.com/office/powerpoint/2010/main" val="14393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Verdana" pitchFamily="34" charset="0"/>
              </a:rPr>
              <a:t>Social Engineering</a:t>
            </a:r>
          </a:p>
        </p:txBody>
      </p:sp>
      <p:sp>
        <p:nvSpPr>
          <p:cNvPr id="3" name="Content Placeholder 2"/>
          <p:cNvSpPr>
            <a:spLocks noGrp="1"/>
          </p:cNvSpPr>
          <p:nvPr>
            <p:ph idx="1"/>
          </p:nvPr>
        </p:nvSpPr>
        <p:spPr/>
        <p:txBody>
          <a:bodyPr>
            <a:normAutofit fontScale="92500" lnSpcReduction="10000"/>
          </a:bodyPr>
          <a:lstStyle/>
          <a:p>
            <a:pPr marL="452438">
              <a:spcBef>
                <a:spcPts val="0"/>
              </a:spcBef>
              <a:spcAft>
                <a:spcPts val="600"/>
              </a:spcAft>
            </a:pPr>
            <a:r>
              <a:rPr lang="en-US" altLang="en-US" b="1" dirty="0">
                <a:latin typeface="Verdana" panose="020B0604030504040204" pitchFamily="34" charset="0"/>
                <a:ea typeface="Verdana" panose="020B0604030504040204" pitchFamily="34" charset="0"/>
                <a:cs typeface="Verdana" panose="020B0604030504040204" pitchFamily="34" charset="0"/>
              </a:rPr>
              <a:t>Phishing</a:t>
            </a:r>
            <a:r>
              <a:rPr lang="en-US" altLang="en-US" dirty="0">
                <a:latin typeface="Verdana" panose="020B0604030504040204" pitchFamily="34" charset="0"/>
                <a:ea typeface="Verdana" panose="020B0604030504040204" pitchFamily="34" charset="0"/>
                <a:cs typeface="Verdana" panose="020B0604030504040204" pitchFamily="34" charset="0"/>
              </a:rPr>
              <a:t> – Send out bait to fool victims into giving away their information</a:t>
            </a:r>
          </a:p>
          <a:p>
            <a:pPr marL="452438">
              <a:spcBef>
                <a:spcPts val="0"/>
              </a:spcBef>
              <a:spcAft>
                <a:spcPts val="600"/>
              </a:spcAft>
            </a:pPr>
            <a:r>
              <a:rPr lang="en-US" altLang="en-US" b="1" dirty="0">
                <a:latin typeface="Verdana" panose="020B0604030504040204" pitchFamily="34" charset="0"/>
                <a:ea typeface="Verdana" panose="020B0604030504040204" pitchFamily="34" charset="0"/>
                <a:cs typeface="Verdana" panose="020B0604030504040204" pitchFamily="34" charset="0"/>
              </a:rPr>
              <a:t>Fake Websites </a:t>
            </a:r>
            <a:r>
              <a:rPr lang="en-US" altLang="en-US" dirty="0">
                <a:latin typeface="Verdana" panose="020B0604030504040204" pitchFamily="34" charset="0"/>
                <a:ea typeface="Verdana" panose="020B0604030504040204" pitchFamily="34" charset="0"/>
                <a:cs typeface="Verdana" panose="020B0604030504040204" pitchFamily="34" charset="0"/>
              </a:rPr>
              <a:t>– Molded to look like the real thing. Login with real credentials that are now compromised</a:t>
            </a:r>
          </a:p>
          <a:p>
            <a:pPr marL="452438">
              <a:spcBef>
                <a:spcPts val="0"/>
              </a:spcBef>
              <a:spcAft>
                <a:spcPts val="600"/>
              </a:spcAft>
            </a:pPr>
            <a:r>
              <a:rPr lang="en-US" altLang="en-US" b="1" dirty="0">
                <a:latin typeface="Verdana" panose="020B0604030504040204" pitchFamily="34" charset="0"/>
                <a:ea typeface="Verdana" panose="020B0604030504040204" pitchFamily="34" charset="0"/>
                <a:cs typeface="Verdana" panose="020B0604030504040204" pitchFamily="34" charset="0"/>
              </a:rPr>
              <a:t>Fake Pop-up </a:t>
            </a:r>
            <a:r>
              <a:rPr lang="en-US" altLang="en-US" dirty="0">
                <a:latin typeface="Verdana" panose="020B0604030504040204" pitchFamily="34" charset="0"/>
                <a:ea typeface="Verdana" panose="020B0604030504040204" pitchFamily="34" charset="0"/>
                <a:cs typeface="Verdana" panose="020B0604030504040204" pitchFamily="34" charset="0"/>
              </a:rPr>
              <a:t>– Pops up in front of real website to obtain user credentials</a:t>
            </a:r>
          </a:p>
          <a:p>
            <a:pPr marL="452438">
              <a:spcBef>
                <a:spcPts val="0"/>
              </a:spcBef>
              <a:spcAft>
                <a:spcPts val="600"/>
              </a:spcAft>
            </a:pPr>
            <a:r>
              <a:rPr lang="en-US" altLang="en-US" b="1" dirty="0">
                <a:latin typeface="Verdana" panose="020B0604030504040204" pitchFamily="34" charset="0"/>
                <a:ea typeface="Verdana" panose="020B0604030504040204" pitchFamily="34" charset="0"/>
                <a:cs typeface="Verdana" panose="020B0604030504040204" pitchFamily="34" charset="0"/>
              </a:rPr>
              <a:t>Deepfakes </a:t>
            </a:r>
            <a:r>
              <a:rPr lang="en-US" altLang="en-US" dirty="0">
                <a:latin typeface="Verdana" panose="020B0604030504040204" pitchFamily="34" charset="0"/>
                <a:ea typeface="Verdana" panose="020B0604030504040204" pitchFamily="34" charset="0"/>
                <a:cs typeface="Verdana" panose="020B0604030504040204" pitchFamily="34" charset="0"/>
              </a:rPr>
              <a:t>– Fake audio and video that makes a person appear to be saying something the did not say</a:t>
            </a:r>
            <a:endParaRPr lang="en-US" altLang="en-US" b="1"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p:spTree>
    <p:extLst>
      <p:ext uri="{BB962C8B-B14F-4D97-AF65-F5344CB8AC3E}">
        <p14:creationId xmlns:p14="http://schemas.microsoft.com/office/powerpoint/2010/main" val="3669467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4350F-F040-49DB-B27B-883E8C4AFFCB}"/>
              </a:ext>
            </a:extLst>
          </p:cNvPr>
          <p:cNvSpPr>
            <a:spLocks noGrp="1"/>
          </p:cNvSpPr>
          <p:nvPr>
            <p:ph type="title"/>
          </p:nvPr>
        </p:nvSpPr>
        <p:spPr>
          <a:xfrm>
            <a:off x="1141413" y="618518"/>
            <a:ext cx="9905998" cy="666186"/>
          </a:xfrm>
        </p:spPr>
        <p:txBody>
          <a:bodyPr/>
          <a:lstStyle/>
          <a:p>
            <a:r>
              <a:rPr lang="en-US" dirty="0"/>
              <a:t>Ways Individuals are influenced</a:t>
            </a:r>
          </a:p>
        </p:txBody>
      </p:sp>
      <p:pic>
        <p:nvPicPr>
          <p:cNvPr id="4" name="Content Placeholder 3">
            <a:extLst>
              <a:ext uri="{FF2B5EF4-FFF2-40B4-BE49-F238E27FC236}">
                <a16:creationId xmlns:a16="http://schemas.microsoft.com/office/drawing/2014/main" id="{E04B31A5-B7B0-46D0-9AB8-6A888068AE24}"/>
              </a:ext>
            </a:extLst>
          </p:cNvPr>
          <p:cNvPicPr>
            <a:picLocks noGrp="1" noChangeAspect="1"/>
          </p:cNvPicPr>
          <p:nvPr>
            <p:ph idx="1"/>
          </p:nvPr>
        </p:nvPicPr>
        <p:blipFill>
          <a:blip r:embed="rId2"/>
          <a:stretch>
            <a:fillRect/>
          </a:stretch>
        </p:blipFill>
        <p:spPr>
          <a:xfrm>
            <a:off x="1712560" y="1284704"/>
            <a:ext cx="8763704" cy="5076051"/>
          </a:xfrm>
          <a:prstGeom prst="rect">
            <a:avLst/>
          </a:prstGeom>
        </p:spPr>
      </p:pic>
      <p:sp>
        <p:nvSpPr>
          <p:cNvPr id="6" name="Date Placeholder 3">
            <a:extLst>
              <a:ext uri="{FF2B5EF4-FFF2-40B4-BE49-F238E27FC236}">
                <a16:creationId xmlns:a16="http://schemas.microsoft.com/office/drawing/2014/main" id="{BA4E7D9B-42AF-41F4-A56D-921A8EAB7C21}"/>
              </a:ext>
            </a:extLst>
          </p:cNvPr>
          <p:cNvSpPr>
            <a:spLocks noGrp="1"/>
          </p:cNvSpPr>
          <p:nvPr>
            <p:ph type="dt" sz="half" idx="10"/>
          </p:nvPr>
        </p:nvSpPr>
        <p:spPr>
          <a:xfrm>
            <a:off x="7456923" y="6461124"/>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2022-09-30</a:t>
            </a:fld>
            <a:endParaRPr lang="en-US" sz="1200">
              <a:solidFill>
                <a:srgbClr val="FFFFFF"/>
              </a:solidFill>
            </a:endParaRPr>
          </a:p>
        </p:txBody>
      </p:sp>
      <p:sp>
        <p:nvSpPr>
          <p:cNvPr id="5" name="Footer Placeholder 4">
            <a:extLst>
              <a:ext uri="{FF2B5EF4-FFF2-40B4-BE49-F238E27FC236}">
                <a16:creationId xmlns:a16="http://schemas.microsoft.com/office/drawing/2014/main" id="{F93D186F-8C4E-4A16-80F6-318C16781689}"/>
              </a:ext>
            </a:extLst>
          </p:cNvPr>
          <p:cNvSpPr>
            <a:spLocks noGrp="1"/>
          </p:cNvSpPr>
          <p:nvPr>
            <p:ph type="ftr" sz="quarter" idx="11"/>
          </p:nvPr>
        </p:nvSpPr>
        <p:spPr>
          <a:xfrm>
            <a:off x="1141413" y="6461123"/>
            <a:ext cx="6239309"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7" name="Slide Number Placeholder 5">
            <a:extLst>
              <a:ext uri="{FF2B5EF4-FFF2-40B4-BE49-F238E27FC236}">
                <a16:creationId xmlns:a16="http://schemas.microsoft.com/office/drawing/2014/main" id="{9082D3CF-5F72-4A68-9D31-18B77C71CE7D}"/>
              </a:ext>
            </a:extLst>
          </p:cNvPr>
          <p:cNvSpPr>
            <a:spLocks noGrp="1"/>
          </p:cNvSpPr>
          <p:nvPr>
            <p:ph type="sldNum" sz="quarter" idx="12"/>
          </p:nvPr>
        </p:nvSpPr>
        <p:spPr>
          <a:xfrm>
            <a:off x="10276323" y="6461122"/>
            <a:ext cx="771089"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18</a:t>
            </a:fld>
            <a:endParaRPr lang="en-US" sz="1200">
              <a:solidFill>
                <a:srgbClr val="FFFFFF"/>
              </a:solidFill>
            </a:endParaRPr>
          </a:p>
        </p:txBody>
      </p:sp>
    </p:spTree>
    <p:extLst>
      <p:ext uri="{BB962C8B-B14F-4D97-AF65-F5344CB8AC3E}">
        <p14:creationId xmlns:p14="http://schemas.microsoft.com/office/powerpoint/2010/main" val="2832475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FE1E-D602-4187-9EE8-4EB6059C7CA4}"/>
              </a:ext>
            </a:extLst>
          </p:cNvPr>
          <p:cNvSpPr>
            <a:spLocks noGrp="1"/>
          </p:cNvSpPr>
          <p:nvPr>
            <p:ph type="title"/>
          </p:nvPr>
        </p:nvSpPr>
        <p:spPr>
          <a:xfrm>
            <a:off x="685801" y="609600"/>
            <a:ext cx="10325099" cy="1456267"/>
          </a:xfrm>
        </p:spPr>
        <p:txBody>
          <a:bodyPr/>
          <a:lstStyle/>
          <a:p>
            <a:r>
              <a:rPr lang="en-US" dirty="0"/>
              <a:t>Most used – Most effective</a:t>
            </a:r>
          </a:p>
        </p:txBody>
      </p:sp>
      <p:pic>
        <p:nvPicPr>
          <p:cNvPr id="4" name="Content Placeholder 3">
            <a:extLst>
              <a:ext uri="{FF2B5EF4-FFF2-40B4-BE49-F238E27FC236}">
                <a16:creationId xmlns:a16="http://schemas.microsoft.com/office/drawing/2014/main" id="{DF9C7BB1-7A99-4B81-8E13-DAD3950D65E4}"/>
              </a:ext>
            </a:extLst>
          </p:cNvPr>
          <p:cNvPicPr>
            <a:picLocks noGrp="1" noChangeAspect="1"/>
          </p:cNvPicPr>
          <p:nvPr>
            <p:ph idx="1"/>
          </p:nvPr>
        </p:nvPicPr>
        <p:blipFill>
          <a:blip r:embed="rId2"/>
          <a:stretch>
            <a:fillRect/>
          </a:stretch>
        </p:blipFill>
        <p:spPr>
          <a:xfrm>
            <a:off x="271463" y="2065866"/>
            <a:ext cx="5768664" cy="3819525"/>
          </a:xfrm>
          <a:prstGeom prst="rect">
            <a:avLst/>
          </a:prstGeom>
        </p:spPr>
      </p:pic>
      <p:pic>
        <p:nvPicPr>
          <p:cNvPr id="5" name="Picture 4">
            <a:extLst>
              <a:ext uri="{FF2B5EF4-FFF2-40B4-BE49-F238E27FC236}">
                <a16:creationId xmlns:a16="http://schemas.microsoft.com/office/drawing/2014/main" id="{139CC95D-188F-4E51-AD01-8B374EE49E0C}"/>
              </a:ext>
            </a:extLst>
          </p:cNvPr>
          <p:cNvPicPr>
            <a:picLocks noChangeAspect="1"/>
          </p:cNvPicPr>
          <p:nvPr/>
        </p:nvPicPr>
        <p:blipFill>
          <a:blip r:embed="rId3"/>
          <a:stretch>
            <a:fillRect/>
          </a:stretch>
        </p:blipFill>
        <p:spPr>
          <a:xfrm>
            <a:off x="6367462" y="2065867"/>
            <a:ext cx="5553075" cy="3819525"/>
          </a:xfrm>
          <a:prstGeom prst="rect">
            <a:avLst/>
          </a:prstGeom>
        </p:spPr>
      </p:pic>
      <p:sp>
        <p:nvSpPr>
          <p:cNvPr id="6" name="Footer Placeholder 4">
            <a:extLst>
              <a:ext uri="{FF2B5EF4-FFF2-40B4-BE49-F238E27FC236}">
                <a16:creationId xmlns:a16="http://schemas.microsoft.com/office/drawing/2014/main" id="{031F8C22-25AA-42C3-A771-E4C5DAF1AADE}"/>
              </a:ext>
            </a:extLst>
          </p:cNvPr>
          <p:cNvSpPr>
            <a:spLocks noGrp="1"/>
          </p:cNvSpPr>
          <p:nvPr>
            <p:ph type="ftr" sz="quarter" idx="11"/>
          </p:nvPr>
        </p:nvSpPr>
        <p:spPr>
          <a:xfrm>
            <a:off x="622548" y="6356350"/>
            <a:ext cx="6059605"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7" name="Date Placeholder 3">
            <a:extLst>
              <a:ext uri="{FF2B5EF4-FFF2-40B4-BE49-F238E27FC236}">
                <a16:creationId xmlns:a16="http://schemas.microsoft.com/office/drawing/2014/main" id="{FED92EF9-2780-463B-BF52-977BB15DFE44}"/>
              </a:ext>
            </a:extLst>
          </p:cNvPr>
          <p:cNvSpPr>
            <a:spLocks noGrp="1"/>
          </p:cNvSpPr>
          <p:nvPr>
            <p:ph type="dt" sz="half" idx="10"/>
          </p:nvPr>
        </p:nvSpPr>
        <p:spPr>
          <a:xfrm>
            <a:off x="7772400" y="6356350"/>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2022-09-30</a:t>
            </a:fld>
            <a:endParaRPr lang="en-US" sz="1200">
              <a:solidFill>
                <a:srgbClr val="FFFFFF"/>
              </a:solidFill>
            </a:endParaRPr>
          </a:p>
        </p:txBody>
      </p:sp>
      <p:sp>
        <p:nvSpPr>
          <p:cNvPr id="8" name="Slide Number Placeholder 5">
            <a:extLst>
              <a:ext uri="{FF2B5EF4-FFF2-40B4-BE49-F238E27FC236}">
                <a16:creationId xmlns:a16="http://schemas.microsoft.com/office/drawing/2014/main" id="{1B38BDE5-4629-45B3-8D7A-4A37C23927B4}"/>
              </a:ext>
            </a:extLst>
          </p:cNvPr>
          <p:cNvSpPr>
            <a:spLocks noGrp="1"/>
          </p:cNvSpPr>
          <p:nvPr>
            <p:ph type="sldNum" sz="quarter" idx="12"/>
          </p:nvPr>
        </p:nvSpPr>
        <p:spPr>
          <a:xfrm>
            <a:off x="10691446" y="6356350"/>
            <a:ext cx="662354"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19</a:t>
            </a:fld>
            <a:endParaRPr lang="en-US" sz="1200">
              <a:solidFill>
                <a:srgbClr val="FFFFFF"/>
              </a:solidFill>
            </a:endParaRPr>
          </a:p>
        </p:txBody>
      </p:sp>
    </p:spTree>
    <p:extLst>
      <p:ext uri="{BB962C8B-B14F-4D97-AF65-F5344CB8AC3E}">
        <p14:creationId xmlns:p14="http://schemas.microsoft.com/office/powerpoint/2010/main" val="704015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EFEDC-D488-490D-A2A8-E1B2B5C441DC}"/>
              </a:ext>
            </a:extLst>
          </p:cNvPr>
          <p:cNvSpPr>
            <a:spLocks noGrp="1"/>
          </p:cNvSpPr>
          <p:nvPr>
            <p:ph type="title"/>
          </p:nvPr>
        </p:nvSpPr>
        <p:spPr/>
        <p:txBody>
          <a:bodyPr/>
          <a:lstStyle/>
          <a:p>
            <a:r>
              <a:rPr lang="en-US" dirty="0"/>
              <a:t>How groups are influenced</a:t>
            </a:r>
          </a:p>
        </p:txBody>
      </p:sp>
      <p:sp>
        <p:nvSpPr>
          <p:cNvPr id="3" name="Content Placeholder 2">
            <a:extLst>
              <a:ext uri="{FF2B5EF4-FFF2-40B4-BE49-F238E27FC236}">
                <a16:creationId xmlns:a16="http://schemas.microsoft.com/office/drawing/2014/main" id="{F21A8206-6372-4121-A382-A4D7C3102F13}"/>
              </a:ext>
            </a:extLst>
          </p:cNvPr>
          <p:cNvSpPr>
            <a:spLocks noGrp="1"/>
          </p:cNvSpPr>
          <p:nvPr>
            <p:ph idx="1"/>
          </p:nvPr>
        </p:nvSpPr>
        <p:spPr/>
        <p:txBody>
          <a:bodyPr>
            <a:normAutofit/>
          </a:bodyPr>
          <a:lstStyle/>
          <a:p>
            <a:r>
              <a:rPr lang="en-US" sz="2000" dirty="0"/>
              <a:t>Concepts like peer pressure, conformity, and self-censorship are likely familiar. </a:t>
            </a:r>
          </a:p>
          <a:p>
            <a:endParaRPr lang="en-US" sz="2000" dirty="0"/>
          </a:p>
          <a:p>
            <a:r>
              <a:rPr lang="en-US" sz="2000" dirty="0"/>
              <a:t>Common propaganda techniques like gatekeeping, stereotyping, unquestioned belief, etc.</a:t>
            </a:r>
          </a:p>
          <a:p>
            <a:r>
              <a:rPr lang="en-US" sz="2000" dirty="0"/>
              <a:t>Groupthink – Illusion of unanimity, illusion of power</a:t>
            </a:r>
          </a:p>
          <a:p>
            <a:r>
              <a:rPr lang="en-US" sz="2000" dirty="0"/>
              <a:t>Manipulative language – Emotional appeals, testimonials, circular logic</a:t>
            </a:r>
          </a:p>
        </p:txBody>
      </p:sp>
      <p:sp>
        <p:nvSpPr>
          <p:cNvPr id="5" name="Date Placeholder 3">
            <a:extLst>
              <a:ext uri="{FF2B5EF4-FFF2-40B4-BE49-F238E27FC236}">
                <a16:creationId xmlns:a16="http://schemas.microsoft.com/office/drawing/2014/main" id="{DC8460A1-3AA5-4A73-AED6-787CC87CC843}"/>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2022-09-30</a:t>
            </a:fld>
            <a:endParaRPr lang="en-US" sz="1200">
              <a:solidFill>
                <a:srgbClr val="FFFFFF"/>
              </a:solidFill>
            </a:endParaRPr>
          </a:p>
        </p:txBody>
      </p:sp>
      <p:sp>
        <p:nvSpPr>
          <p:cNvPr id="4" name="Footer Placeholder 4">
            <a:extLst>
              <a:ext uri="{FF2B5EF4-FFF2-40B4-BE49-F238E27FC236}">
                <a16:creationId xmlns:a16="http://schemas.microsoft.com/office/drawing/2014/main" id="{5F3558E6-D081-46BE-A345-5D21E9818594}"/>
              </a:ext>
            </a:extLst>
          </p:cNvPr>
          <p:cNvSpPr>
            <a:spLocks noGrp="1"/>
          </p:cNvSpPr>
          <p:nvPr>
            <p:ph type="ftr" sz="quarter" idx="11"/>
          </p:nvPr>
        </p:nvSpPr>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6" name="Slide Number Placeholder 5">
            <a:extLst>
              <a:ext uri="{FF2B5EF4-FFF2-40B4-BE49-F238E27FC236}">
                <a16:creationId xmlns:a16="http://schemas.microsoft.com/office/drawing/2014/main" id="{9CC6A0B1-4456-4984-909E-CB239010058C}"/>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2</a:t>
            </a:fld>
            <a:endParaRPr lang="en-US" sz="1200">
              <a:solidFill>
                <a:srgbClr val="FFFFFF"/>
              </a:solidFill>
            </a:endParaRPr>
          </a:p>
        </p:txBody>
      </p:sp>
    </p:spTree>
    <p:extLst>
      <p:ext uri="{BB962C8B-B14F-4D97-AF65-F5344CB8AC3E}">
        <p14:creationId xmlns:p14="http://schemas.microsoft.com/office/powerpoint/2010/main" val="2549575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C326-687D-15AC-E6DA-DAF665C5429F}"/>
              </a:ext>
            </a:extLst>
          </p:cNvPr>
          <p:cNvSpPr>
            <a:spLocks noGrp="1"/>
          </p:cNvSpPr>
          <p:nvPr>
            <p:ph type="title"/>
          </p:nvPr>
        </p:nvSpPr>
        <p:spPr/>
        <p:txBody>
          <a:bodyPr/>
          <a:lstStyle/>
          <a:p>
            <a:r>
              <a:rPr lang="pt-BR" sz="3600" b="1" dirty="0"/>
              <a:t>Security Assessments</a:t>
            </a:r>
            <a:endParaRPr lang="en-US" dirty="0"/>
          </a:p>
        </p:txBody>
      </p:sp>
      <p:sp>
        <p:nvSpPr>
          <p:cNvPr id="4111" name="TextBox 6"/>
          <p:cNvSpPr txBox="1">
            <a:spLocks noChangeArrowheads="1"/>
          </p:cNvSpPr>
          <p:nvPr/>
        </p:nvSpPr>
        <p:spPr bwMode="auto">
          <a:xfrm>
            <a:off x="1775520" y="2285993"/>
            <a:ext cx="8784976" cy="375937"/>
          </a:xfrm>
          <a:prstGeom prst="rect">
            <a:avLst/>
          </a:prstGeom>
          <a:noFill/>
          <a:ln w="9525">
            <a:noFill/>
            <a:miter lim="800000"/>
            <a:headEnd/>
            <a:tailEnd/>
          </a:ln>
        </p:spPr>
        <p:txBody>
          <a:bodyPr wrap="square">
            <a:spAutoFit/>
          </a:bodyPr>
          <a:lstStyle/>
          <a:p>
            <a:pPr marL="182563" indent="-182563">
              <a:lnSpc>
                <a:spcPct val="150000"/>
              </a:lnSpc>
              <a:spcBef>
                <a:spcPct val="30000"/>
              </a:spcBef>
              <a:spcAft>
                <a:spcPts val="1200"/>
              </a:spcAft>
              <a:buClr>
                <a:srgbClr val="007DC8"/>
              </a:buClr>
              <a:buFont typeface="Wingdings" charset="2"/>
              <a:buChar char="§"/>
            </a:pPr>
            <a:endParaRPr lang="en-US" sz="1400" dirty="0">
              <a:solidFill>
                <a:schemeClr val="bg1"/>
              </a:solidFill>
            </a:endParaRPr>
          </a:p>
        </p:txBody>
      </p:sp>
      <p:sp>
        <p:nvSpPr>
          <p:cNvPr id="3" name="Content Placeholder 2">
            <a:extLst>
              <a:ext uri="{FF2B5EF4-FFF2-40B4-BE49-F238E27FC236}">
                <a16:creationId xmlns:a16="http://schemas.microsoft.com/office/drawing/2014/main" id="{A65AAF86-3747-6B2B-CE8E-E43824E29EEF}"/>
              </a:ext>
            </a:extLst>
          </p:cNvPr>
          <p:cNvSpPr>
            <a:spLocks noGrp="1"/>
          </p:cNvSpPr>
          <p:nvPr>
            <p:ph idx="1"/>
          </p:nvPr>
        </p:nvSpPr>
        <p:spPr/>
        <p:txBody>
          <a:bodyPr>
            <a:normAutofit fontScale="70000" lnSpcReduction="20000"/>
          </a:bodyPr>
          <a:lstStyle/>
          <a:p>
            <a:pPr>
              <a:spcBef>
                <a:spcPct val="30000"/>
              </a:spcBef>
              <a:spcAft>
                <a:spcPct val="30000"/>
              </a:spcAft>
              <a:buClr>
                <a:schemeClr val="tx1"/>
              </a:buClr>
            </a:pPr>
            <a:r>
              <a:rPr lang="en-US" dirty="0"/>
              <a:t>Initial Scoping</a:t>
            </a:r>
          </a:p>
          <a:p>
            <a:pPr lvl="1">
              <a:spcBef>
                <a:spcPct val="30000"/>
              </a:spcBef>
              <a:spcAft>
                <a:spcPct val="30000"/>
              </a:spcAft>
              <a:buClr>
                <a:schemeClr val="tx1"/>
              </a:buClr>
            </a:pPr>
            <a:r>
              <a:rPr lang="en-US" dirty="0"/>
              <a:t>What the client is trying to find out</a:t>
            </a:r>
          </a:p>
          <a:p>
            <a:pPr lvl="1">
              <a:spcBef>
                <a:spcPct val="30000"/>
              </a:spcBef>
              <a:spcAft>
                <a:spcPct val="30000"/>
              </a:spcAft>
              <a:buClr>
                <a:schemeClr val="tx1"/>
              </a:buClr>
            </a:pPr>
            <a:r>
              <a:rPr lang="en-US" dirty="0"/>
              <a:t>Parameters of the engagement</a:t>
            </a:r>
          </a:p>
          <a:p>
            <a:pPr>
              <a:spcBef>
                <a:spcPct val="30000"/>
              </a:spcBef>
              <a:spcAft>
                <a:spcPct val="30000"/>
              </a:spcAft>
              <a:buClr>
                <a:schemeClr val="tx1"/>
              </a:buClr>
            </a:pPr>
            <a:r>
              <a:rPr lang="en-US" dirty="0"/>
              <a:t>Reconnaissance</a:t>
            </a:r>
          </a:p>
          <a:p>
            <a:pPr lvl="1">
              <a:spcBef>
                <a:spcPct val="30000"/>
              </a:spcBef>
              <a:spcAft>
                <a:spcPct val="30000"/>
              </a:spcAft>
              <a:buClr>
                <a:schemeClr val="tx1"/>
              </a:buClr>
            </a:pPr>
            <a:r>
              <a:rPr lang="en-US" dirty="0"/>
              <a:t>Targets</a:t>
            </a:r>
          </a:p>
          <a:p>
            <a:pPr lvl="1">
              <a:spcBef>
                <a:spcPct val="30000"/>
              </a:spcBef>
              <a:spcAft>
                <a:spcPct val="30000"/>
              </a:spcAft>
              <a:buClr>
                <a:schemeClr val="tx1"/>
              </a:buClr>
            </a:pPr>
            <a:r>
              <a:rPr lang="en-US" dirty="0"/>
              <a:t>“Get out of jail free” letter</a:t>
            </a:r>
          </a:p>
          <a:p>
            <a:pPr>
              <a:spcBef>
                <a:spcPct val="30000"/>
              </a:spcBef>
              <a:spcAft>
                <a:spcPct val="30000"/>
              </a:spcAft>
              <a:buClr>
                <a:schemeClr val="tx1"/>
              </a:buClr>
            </a:pPr>
            <a:r>
              <a:rPr lang="en-US" dirty="0"/>
              <a:t>Assessment</a:t>
            </a:r>
          </a:p>
          <a:p>
            <a:pPr lvl="1">
              <a:spcBef>
                <a:spcPct val="30000"/>
              </a:spcBef>
              <a:spcAft>
                <a:spcPct val="30000"/>
              </a:spcAft>
              <a:buClr>
                <a:schemeClr val="tx1"/>
              </a:buClr>
            </a:pPr>
            <a:r>
              <a:rPr lang="en-US" dirty="0"/>
              <a:t>Actual physical/computer attacks</a:t>
            </a:r>
          </a:p>
          <a:p>
            <a:pPr lvl="1">
              <a:spcBef>
                <a:spcPct val="30000"/>
              </a:spcBef>
              <a:spcAft>
                <a:spcPct val="30000"/>
              </a:spcAft>
              <a:buClr>
                <a:schemeClr val="tx1"/>
              </a:buClr>
            </a:pPr>
            <a:r>
              <a:rPr lang="en-US" dirty="0"/>
              <a:t>Reporting / Presentation</a:t>
            </a:r>
          </a:p>
          <a:p>
            <a:pPr marL="0" indent="0">
              <a:spcBef>
                <a:spcPct val="30000"/>
              </a:spcBef>
              <a:spcAft>
                <a:spcPct val="30000"/>
              </a:spcAft>
              <a:buClr>
                <a:srgbClr val="007DC8"/>
              </a:buClr>
              <a:buNone/>
            </a:pPr>
            <a:endParaRPr lang="en-US" dirty="0"/>
          </a:p>
        </p:txBody>
      </p:sp>
    </p:spTree>
    <p:extLst>
      <p:ext uri="{BB962C8B-B14F-4D97-AF65-F5344CB8AC3E}">
        <p14:creationId xmlns:p14="http://schemas.microsoft.com/office/powerpoint/2010/main" val="1324850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12061485-E812-D741-1D9B-1AF744835C40}"/>
              </a:ext>
            </a:extLst>
          </p:cNvPr>
          <p:cNvSpPr>
            <a:spLocks noGrp="1" noChangeArrowheads="1"/>
          </p:cNvSpPr>
          <p:nvPr>
            <p:ph type="title" idx="4294967295"/>
          </p:nvPr>
        </p:nvSpPr>
        <p:spPr>
          <a:xfrm>
            <a:off x="1524000" y="274638"/>
            <a:ext cx="8229600" cy="1143000"/>
          </a:xfrm>
        </p:spPr>
        <p:txBody>
          <a:bodyPr/>
          <a:lstStyle/>
          <a:p>
            <a:r>
              <a:rPr lang="en-US" altLang="en-US"/>
              <a:t>Security Holes</a:t>
            </a:r>
          </a:p>
        </p:txBody>
      </p:sp>
      <p:sp>
        <p:nvSpPr>
          <p:cNvPr id="198659" name="Rectangle 3">
            <a:extLst>
              <a:ext uri="{FF2B5EF4-FFF2-40B4-BE49-F238E27FC236}">
                <a16:creationId xmlns:a16="http://schemas.microsoft.com/office/drawing/2014/main" id="{76D09619-C2DE-F8D4-FD48-757779F48138}"/>
              </a:ext>
            </a:extLst>
          </p:cNvPr>
          <p:cNvSpPr>
            <a:spLocks noGrp="1" noChangeArrowheads="1"/>
          </p:cNvSpPr>
          <p:nvPr>
            <p:ph type="body" idx="4294967295"/>
          </p:nvPr>
        </p:nvSpPr>
        <p:spPr>
          <a:xfrm>
            <a:off x="1981200" y="1524000"/>
            <a:ext cx="8229600" cy="685800"/>
          </a:xfrm>
        </p:spPr>
        <p:txBody>
          <a:bodyPr/>
          <a:lstStyle/>
          <a:p>
            <a:r>
              <a:rPr lang="en-US" altLang="en-US"/>
              <a:t>Where are the weak points in a system?</a:t>
            </a:r>
          </a:p>
          <a:p>
            <a:pPr>
              <a:buFont typeface="Wingdings" panose="05000000000000000000" pitchFamily="2" charset="2"/>
              <a:buNone/>
            </a:pPr>
            <a:endParaRPr lang="en-US" altLang="en-US"/>
          </a:p>
        </p:txBody>
      </p:sp>
      <p:graphicFrame>
        <p:nvGraphicFramePr>
          <p:cNvPr id="198721" name="Group 65">
            <a:extLst>
              <a:ext uri="{FF2B5EF4-FFF2-40B4-BE49-F238E27FC236}">
                <a16:creationId xmlns:a16="http://schemas.microsoft.com/office/drawing/2014/main" id="{48575828-B85F-4A1E-CE29-A668830311A1}"/>
              </a:ext>
            </a:extLst>
          </p:cNvPr>
          <p:cNvGraphicFramePr>
            <a:graphicFrameLocks noGrp="1"/>
          </p:cNvGraphicFramePr>
          <p:nvPr>
            <p:ph/>
            <p:extLst>
              <p:ext uri="{D42A27DB-BD31-4B8C-83A1-F6EECF244321}">
                <p14:modId xmlns:p14="http://schemas.microsoft.com/office/powerpoint/2010/main" val="2656151392"/>
              </p:ext>
            </p:extLst>
          </p:nvPr>
        </p:nvGraphicFramePr>
        <p:xfrm>
          <a:off x="1981200" y="2590800"/>
          <a:ext cx="8229600" cy="3291840"/>
        </p:xfrm>
        <a:graphic>
          <a:graphicData uri="http://schemas.openxmlformats.org/drawingml/2006/table">
            <a:tbl>
              <a:tblPr/>
              <a:tblGrid>
                <a:gridCol w="4114800">
                  <a:extLst>
                    <a:ext uri="{9D8B030D-6E8A-4147-A177-3AD203B41FA5}">
                      <a16:colId xmlns:a16="http://schemas.microsoft.com/office/drawing/2014/main" val="3394995585"/>
                    </a:ext>
                  </a:extLst>
                </a:gridCol>
                <a:gridCol w="4114800">
                  <a:extLst>
                    <a:ext uri="{9D8B030D-6E8A-4147-A177-3AD203B41FA5}">
                      <a16:colId xmlns:a16="http://schemas.microsoft.com/office/drawing/2014/main" val="1354844588"/>
                    </a:ext>
                  </a:extLst>
                </a:gridCol>
              </a:tblGrid>
              <a:tr h="304800">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600" b="1"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Area of Risk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600" b="1"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rPr>
                        <a:t>Tactic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4758102"/>
                  </a:ext>
                </a:extLst>
              </a:tr>
              <a:tr h="180975">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Phone (Help Desk)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Impersonation and persuasion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72969791"/>
                  </a:ext>
                </a:extLst>
              </a:tr>
              <a:tr h="180975">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Building entrance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Unauthorized physical access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37112158"/>
                  </a:ext>
                </a:extLst>
              </a:tr>
              <a:tr h="241300">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Office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Shoulder surfing/looking for open offices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4559204"/>
                  </a:ext>
                </a:extLst>
              </a:tr>
              <a:tr h="241300">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Mail room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Insertion of forged memos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3771943"/>
                  </a:ext>
                </a:extLst>
              </a:tr>
              <a:tr h="241300">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Machine room/Phone closet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Gain access/remove equipment/attach analyzer to get confidential data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958267"/>
                  </a:ext>
                </a:extLst>
              </a:tr>
              <a:tr h="241300">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Phone &amp; PBX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Stealing phone toll access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9834420"/>
                  </a:ext>
                </a:extLst>
              </a:tr>
              <a:tr h="241300">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Dumpsters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Dumpster diving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8853742"/>
                  </a:ext>
                </a:extLst>
              </a:tr>
              <a:tr h="241300">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Intra-Internet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Key Loggers/password capturing software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3756426"/>
                  </a:ext>
                </a:extLst>
              </a:tr>
              <a:tr h="241300">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Office Desks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folHlink"/>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hlink"/>
                        </a:buClr>
                        <a:buFont typeface="Wingdings" panose="05000000000000000000" pitchFamily="2" charset="2"/>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tabLst/>
                      </a:pPr>
                      <a:r>
                        <a:rPr kumimoji="0" lang="en-US" altLang="en-US" sz="14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rPr>
                        <a:t>Stealing sensitive documents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365544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0F12E187-9C29-526D-7C29-5E1389EC6835}"/>
              </a:ext>
            </a:extLst>
          </p:cNvPr>
          <p:cNvSpPr>
            <a:spLocks noGrp="1" noChangeArrowheads="1"/>
          </p:cNvSpPr>
          <p:nvPr>
            <p:ph type="title"/>
          </p:nvPr>
        </p:nvSpPr>
        <p:spPr/>
        <p:txBody>
          <a:bodyPr/>
          <a:lstStyle/>
          <a:p>
            <a:r>
              <a:rPr lang="en-US" altLang="en-US" dirty="0"/>
              <a:t>Attack Strategies: Operations</a:t>
            </a:r>
          </a:p>
        </p:txBody>
      </p:sp>
      <p:sp>
        <p:nvSpPr>
          <p:cNvPr id="197635" name="Rectangle 3">
            <a:extLst>
              <a:ext uri="{FF2B5EF4-FFF2-40B4-BE49-F238E27FC236}">
                <a16:creationId xmlns:a16="http://schemas.microsoft.com/office/drawing/2014/main" id="{F02F6CB0-DF5E-900C-9487-7BF5237E1698}"/>
              </a:ext>
            </a:extLst>
          </p:cNvPr>
          <p:cNvSpPr>
            <a:spLocks noGrp="1" noChangeArrowheads="1"/>
          </p:cNvSpPr>
          <p:nvPr>
            <p:ph idx="1"/>
          </p:nvPr>
        </p:nvSpPr>
        <p:spPr/>
        <p:txBody>
          <a:bodyPr>
            <a:normAutofit/>
          </a:bodyPr>
          <a:lstStyle/>
          <a:p>
            <a:r>
              <a:rPr lang="en-US" altLang="en-US" sz="2800" dirty="0"/>
              <a:t>Research!  Do your homework!</a:t>
            </a:r>
          </a:p>
          <a:p>
            <a:r>
              <a:rPr lang="en-US" altLang="en-US" sz="2800" dirty="0"/>
              <a:t>Network scan?  Know the boss’ computer.</a:t>
            </a:r>
          </a:p>
          <a:p>
            <a:r>
              <a:rPr lang="en-US" altLang="en-US" sz="2800" dirty="0"/>
              <a:t>Get a foot in the door.  Assistance?</a:t>
            </a:r>
          </a:p>
          <a:p>
            <a:r>
              <a:rPr lang="en-US" altLang="en-US" sz="2800" dirty="0"/>
              <a:t>Are the computer’s unlocked? How’s the security?</a:t>
            </a:r>
          </a:p>
          <a:p>
            <a:r>
              <a:rPr lang="en-US" altLang="en-US" sz="2800" dirty="0"/>
              <a:t>What information is needed?  Where is it?</a:t>
            </a:r>
          </a:p>
        </p:txBody>
      </p:sp>
      <p:sp>
        <p:nvSpPr>
          <p:cNvPr id="197636" name="Rectangle 4">
            <a:extLst>
              <a:ext uri="{FF2B5EF4-FFF2-40B4-BE49-F238E27FC236}">
                <a16:creationId xmlns:a16="http://schemas.microsoft.com/office/drawing/2014/main" id="{280B2A4F-8A3B-288A-F532-1B7D6D120739}"/>
              </a:ext>
            </a:extLst>
          </p:cNvPr>
          <p:cNvSpPr>
            <a:spLocks noChangeArrowheads="1"/>
          </p:cNvSpPr>
          <p:nvPr/>
        </p:nvSpPr>
        <p:spPr bwMode="auto">
          <a:xfrm>
            <a:off x="1828800" y="381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Arial" panose="020B0604020202020204" pitchFamily="34" charset="0"/>
              </a:defRPr>
            </a:lvl1pPr>
            <a:lvl2pPr algn="ctr">
              <a:defRPr sz="4400">
                <a:solidFill>
                  <a:schemeClr val="tx2"/>
                </a:solidFill>
                <a:effectLst>
                  <a:outerShdw blurRad="38100" dist="38100" dir="2700000" algn="tl">
                    <a:srgbClr val="000000"/>
                  </a:outerShdw>
                </a:effectLst>
                <a:latin typeface="Arial" panose="020B0604020202020204" pitchFamily="34" charset="0"/>
              </a:defRPr>
            </a:lvl2pPr>
            <a:lvl3pPr algn="ctr">
              <a:defRPr sz="4400">
                <a:solidFill>
                  <a:schemeClr val="tx2"/>
                </a:solidFill>
                <a:effectLst>
                  <a:outerShdw blurRad="38100" dist="38100" dir="2700000" algn="tl">
                    <a:srgbClr val="000000"/>
                  </a:outerShdw>
                </a:effectLst>
                <a:latin typeface="Arial" panose="020B0604020202020204" pitchFamily="34" charset="0"/>
              </a:defRPr>
            </a:lvl3pPr>
            <a:lvl4pPr algn="ctr">
              <a:defRPr sz="4400">
                <a:solidFill>
                  <a:schemeClr val="tx2"/>
                </a:solidFill>
                <a:effectLst>
                  <a:outerShdw blurRad="38100" dist="38100" dir="2700000" algn="tl">
                    <a:srgbClr val="000000"/>
                  </a:outerShdw>
                </a:effectLst>
                <a:latin typeface="Arial" panose="020B0604020202020204" pitchFamily="34" charset="0"/>
              </a:defRPr>
            </a:lvl4pPr>
            <a:lvl5pPr algn="ctr">
              <a:defRPr sz="4400">
                <a:solidFill>
                  <a:schemeClr val="tx2"/>
                </a:solidFill>
                <a:effectLst>
                  <a:outerShdw blurRad="38100" dist="38100" dir="2700000" algn="tl">
                    <a:srgbClr val="000000"/>
                  </a:outerShdw>
                </a:effectLst>
                <a:latin typeface="Arial" panose="020B0604020202020204" pitchFamily="34" charset="0"/>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defRPr>
            </a:lvl9pPr>
          </a:lstStyle>
          <a:p>
            <a:pPr eaLnBrk="1" hangingPunct="1"/>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914409E6-A310-7A3C-7858-FF149815B9E5}"/>
              </a:ext>
            </a:extLst>
          </p:cNvPr>
          <p:cNvSpPr>
            <a:spLocks noGrp="1" noChangeArrowheads="1"/>
          </p:cNvSpPr>
          <p:nvPr>
            <p:ph type="title"/>
          </p:nvPr>
        </p:nvSpPr>
        <p:spPr/>
        <p:txBody>
          <a:bodyPr/>
          <a:lstStyle/>
          <a:p>
            <a:r>
              <a:rPr lang="en-US" altLang="en-US"/>
              <a:t>Why is it effective?</a:t>
            </a:r>
          </a:p>
        </p:txBody>
      </p:sp>
      <p:sp>
        <p:nvSpPr>
          <p:cNvPr id="196611" name="Rectangle 3">
            <a:extLst>
              <a:ext uri="{FF2B5EF4-FFF2-40B4-BE49-F238E27FC236}">
                <a16:creationId xmlns:a16="http://schemas.microsoft.com/office/drawing/2014/main" id="{E2B1BC11-CCFA-9CBA-E8D5-D18E1FC0FAC1}"/>
              </a:ext>
            </a:extLst>
          </p:cNvPr>
          <p:cNvSpPr>
            <a:spLocks noGrp="1" noChangeArrowheads="1"/>
          </p:cNvSpPr>
          <p:nvPr>
            <p:ph idx="1"/>
          </p:nvPr>
        </p:nvSpPr>
        <p:spPr/>
        <p:txBody>
          <a:bodyPr/>
          <a:lstStyle/>
          <a:p>
            <a:r>
              <a:rPr lang="en-US" altLang="en-US" dirty="0"/>
              <a:t>People want to help.</a:t>
            </a:r>
          </a:p>
          <a:p>
            <a:r>
              <a:rPr lang="en-US" altLang="en-US" dirty="0"/>
              <a:t>People fear authority.</a:t>
            </a:r>
          </a:p>
          <a:p>
            <a:r>
              <a:rPr lang="en-US" altLang="en-US" dirty="0"/>
              <a:t>People feel its ok to give small, innocuous pieces of information.</a:t>
            </a:r>
          </a:p>
          <a:p>
            <a:r>
              <a:rPr lang="en-US" altLang="en-US" dirty="0"/>
              <a:t>People don’t give a second thought to unusual instances, and so many security breaches go unreported.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1081-ADF6-2E32-D3D0-DDFBAC5AD0F6}"/>
              </a:ext>
            </a:extLst>
          </p:cNvPr>
          <p:cNvSpPr>
            <a:spLocks noGrp="1"/>
          </p:cNvSpPr>
          <p:nvPr>
            <p:ph type="title"/>
          </p:nvPr>
        </p:nvSpPr>
        <p:spPr/>
        <p:txBody>
          <a:bodyPr/>
          <a:lstStyle/>
          <a:p>
            <a:r>
              <a:rPr lang="en-US" dirty="0"/>
              <a:t>What’s involved</a:t>
            </a:r>
          </a:p>
        </p:txBody>
      </p:sp>
      <p:sp>
        <p:nvSpPr>
          <p:cNvPr id="4111" name="TextBox 6"/>
          <p:cNvSpPr txBox="1">
            <a:spLocks noChangeArrowheads="1"/>
          </p:cNvSpPr>
          <p:nvPr/>
        </p:nvSpPr>
        <p:spPr bwMode="auto">
          <a:xfrm>
            <a:off x="1775520" y="2285993"/>
            <a:ext cx="8784976" cy="375937"/>
          </a:xfrm>
          <a:prstGeom prst="rect">
            <a:avLst/>
          </a:prstGeom>
          <a:noFill/>
          <a:ln w="9525">
            <a:noFill/>
            <a:miter lim="800000"/>
            <a:headEnd/>
            <a:tailEnd/>
          </a:ln>
        </p:spPr>
        <p:txBody>
          <a:bodyPr wrap="square">
            <a:spAutoFit/>
          </a:bodyPr>
          <a:lstStyle/>
          <a:p>
            <a:pPr marL="182563" indent="-182563">
              <a:lnSpc>
                <a:spcPct val="150000"/>
              </a:lnSpc>
              <a:spcBef>
                <a:spcPct val="30000"/>
              </a:spcBef>
              <a:spcAft>
                <a:spcPts val="1200"/>
              </a:spcAft>
              <a:buClr>
                <a:srgbClr val="007DC8"/>
              </a:buClr>
              <a:buFont typeface="Wingdings" charset="2"/>
              <a:buChar char="§"/>
            </a:pPr>
            <a:endParaRPr lang="en-US" sz="1400" dirty="0">
              <a:solidFill>
                <a:schemeClr val="bg1"/>
              </a:solidFill>
            </a:endParaRPr>
          </a:p>
        </p:txBody>
      </p:sp>
      <p:sp>
        <p:nvSpPr>
          <p:cNvPr id="3" name="Content Placeholder 2">
            <a:extLst>
              <a:ext uri="{FF2B5EF4-FFF2-40B4-BE49-F238E27FC236}">
                <a16:creationId xmlns:a16="http://schemas.microsoft.com/office/drawing/2014/main" id="{8A4EE888-AEB8-032E-B5C6-41BACEF9565A}"/>
              </a:ext>
            </a:extLst>
          </p:cNvPr>
          <p:cNvSpPr>
            <a:spLocks noGrp="1"/>
          </p:cNvSpPr>
          <p:nvPr>
            <p:ph idx="1"/>
          </p:nvPr>
        </p:nvSpPr>
        <p:spPr/>
        <p:txBody>
          <a:bodyPr>
            <a:normAutofit fontScale="92500" lnSpcReduction="20000"/>
          </a:bodyPr>
          <a:lstStyle/>
          <a:p>
            <a:r>
              <a:rPr lang="en-US" dirty="0"/>
              <a:t>Site observation</a:t>
            </a:r>
          </a:p>
          <a:p>
            <a:pPr lvl="1"/>
            <a:r>
              <a:rPr lang="en-US" dirty="0"/>
              <a:t>Physical / Wireless observation</a:t>
            </a:r>
          </a:p>
          <a:p>
            <a:pPr lvl="1"/>
            <a:r>
              <a:rPr lang="en-US" dirty="0"/>
              <a:t>Phishing</a:t>
            </a:r>
          </a:p>
          <a:p>
            <a:pPr lvl="1"/>
            <a:r>
              <a:rPr lang="en-US" dirty="0"/>
              <a:t>Email</a:t>
            </a:r>
          </a:p>
          <a:p>
            <a:pPr lvl="1"/>
            <a:r>
              <a:rPr lang="en-US" dirty="0"/>
              <a:t>Phone phishing</a:t>
            </a:r>
          </a:p>
          <a:p>
            <a:r>
              <a:rPr lang="en-US" dirty="0"/>
              <a:t>Social Engineering</a:t>
            </a:r>
          </a:p>
          <a:p>
            <a:pPr lvl="1"/>
            <a:r>
              <a:rPr lang="en-US" dirty="0"/>
              <a:t>Access to perimeter/building</a:t>
            </a:r>
          </a:p>
          <a:p>
            <a:pPr lvl="1"/>
            <a:r>
              <a:rPr lang="en-US" dirty="0"/>
              <a:t>Access to network</a:t>
            </a:r>
          </a:p>
          <a:p>
            <a:pPr lvl="1"/>
            <a:r>
              <a:rPr lang="en-US" dirty="0"/>
              <a:t>Access to systems</a:t>
            </a:r>
          </a:p>
          <a:p>
            <a:endParaRPr lang="en-US" dirty="0"/>
          </a:p>
        </p:txBody>
      </p:sp>
    </p:spTree>
    <p:extLst>
      <p:ext uri="{BB962C8B-B14F-4D97-AF65-F5344CB8AC3E}">
        <p14:creationId xmlns:p14="http://schemas.microsoft.com/office/powerpoint/2010/main" val="2602857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1812-28F9-0E7A-194B-741CC651DE2C}"/>
              </a:ext>
            </a:extLst>
          </p:cNvPr>
          <p:cNvSpPr>
            <a:spLocks noGrp="1"/>
          </p:cNvSpPr>
          <p:nvPr>
            <p:ph type="title"/>
          </p:nvPr>
        </p:nvSpPr>
        <p:spPr/>
        <p:txBody>
          <a:bodyPr/>
          <a:lstStyle/>
          <a:p>
            <a:r>
              <a:rPr lang="en-US" dirty="0"/>
              <a:t>Social Engineering Tool Kit</a:t>
            </a:r>
          </a:p>
        </p:txBody>
      </p:sp>
      <p:sp>
        <p:nvSpPr>
          <p:cNvPr id="3" name="Content Placeholder 2">
            <a:extLst>
              <a:ext uri="{FF2B5EF4-FFF2-40B4-BE49-F238E27FC236}">
                <a16:creationId xmlns:a16="http://schemas.microsoft.com/office/drawing/2014/main" id="{481EEB0C-6EA8-03AF-4E08-C894E8C6B83F}"/>
              </a:ext>
            </a:extLst>
          </p:cNvPr>
          <p:cNvSpPr>
            <a:spLocks noGrp="1"/>
          </p:cNvSpPr>
          <p:nvPr>
            <p:ph sz="half" idx="1"/>
          </p:nvPr>
        </p:nvSpPr>
        <p:spPr>
          <a:xfrm>
            <a:off x="1141410" y="2249486"/>
            <a:ext cx="2801325" cy="3541714"/>
          </a:xfrm>
        </p:spPr>
        <p:txBody>
          <a:bodyPr>
            <a:normAutofit/>
          </a:bodyPr>
          <a:lstStyle/>
          <a:p>
            <a:r>
              <a:rPr lang="en-US" dirty="0"/>
              <a:t>USB drops</a:t>
            </a:r>
          </a:p>
          <a:p>
            <a:r>
              <a:rPr lang="en-US" dirty="0"/>
              <a:t>Spy cables</a:t>
            </a:r>
          </a:p>
          <a:p>
            <a:r>
              <a:rPr lang="en-US" dirty="0"/>
              <a:t>Scanning tools</a:t>
            </a:r>
          </a:p>
          <a:p>
            <a:r>
              <a:rPr lang="en-US" dirty="0"/>
              <a:t>Covert entry kit</a:t>
            </a:r>
          </a:p>
          <a:p>
            <a:r>
              <a:rPr lang="en-US" dirty="0" err="1"/>
              <a:t>Proxmark</a:t>
            </a:r>
            <a:endParaRPr lang="en-US" dirty="0"/>
          </a:p>
          <a:p>
            <a:r>
              <a:rPr lang="en-US" dirty="0"/>
              <a:t>Camera</a:t>
            </a:r>
          </a:p>
        </p:txBody>
      </p:sp>
      <p:sp>
        <p:nvSpPr>
          <p:cNvPr id="6" name="Content Placeholder 5">
            <a:extLst>
              <a:ext uri="{FF2B5EF4-FFF2-40B4-BE49-F238E27FC236}">
                <a16:creationId xmlns:a16="http://schemas.microsoft.com/office/drawing/2014/main" id="{B94FAE0A-5AD3-FBE6-F2B7-AE13EC2E54D0}"/>
              </a:ext>
            </a:extLst>
          </p:cNvPr>
          <p:cNvSpPr>
            <a:spLocks noGrp="1"/>
          </p:cNvSpPr>
          <p:nvPr>
            <p:ph sz="half" idx="2"/>
          </p:nvPr>
        </p:nvSpPr>
        <p:spPr>
          <a:xfrm>
            <a:off x="4188542" y="2249486"/>
            <a:ext cx="6858870" cy="3541714"/>
          </a:xfrm>
        </p:spPr>
        <p:txBody>
          <a:bodyPr>
            <a:normAutofit/>
          </a:bodyPr>
          <a:lstStyle/>
          <a:p>
            <a:r>
              <a:rPr lang="en-US" dirty="0"/>
              <a:t>Attire</a:t>
            </a:r>
          </a:p>
          <a:p>
            <a:r>
              <a:rPr lang="en-US" dirty="0"/>
              <a:t>Badge</a:t>
            </a:r>
          </a:p>
          <a:p>
            <a:r>
              <a:rPr lang="en-US" dirty="0"/>
              <a:t>Fake work orders</a:t>
            </a:r>
          </a:p>
          <a:p>
            <a:r>
              <a:rPr lang="en-US" dirty="0"/>
              <a:t>Fake business cards</a:t>
            </a:r>
          </a:p>
          <a:p>
            <a:r>
              <a:rPr lang="en-US" dirty="0"/>
              <a:t>Rogue AP</a:t>
            </a:r>
          </a:p>
        </p:txBody>
      </p:sp>
      <p:pic>
        <p:nvPicPr>
          <p:cNvPr id="1026" name="Picture 2" descr="Spy GSM Cable Voice Listening And Tracker Device">
            <a:extLst>
              <a:ext uri="{FF2B5EF4-FFF2-40B4-BE49-F238E27FC236}">
                <a16:creationId xmlns:a16="http://schemas.microsoft.com/office/drawing/2014/main" id="{4282F307-8B43-641B-9FD7-1849F5766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401" y="2097088"/>
            <a:ext cx="3969732" cy="3969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05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F5506D05-E5A3-5E40-C3B8-989A0AA6D5CA}"/>
              </a:ext>
            </a:extLst>
          </p:cNvPr>
          <p:cNvSpPr>
            <a:spLocks noGrp="1" noChangeArrowheads="1"/>
          </p:cNvSpPr>
          <p:nvPr>
            <p:ph type="title"/>
          </p:nvPr>
        </p:nvSpPr>
        <p:spPr/>
        <p:txBody>
          <a:bodyPr/>
          <a:lstStyle/>
          <a:p>
            <a:r>
              <a:rPr lang="en-US" altLang="en-US"/>
              <a:t>Countermeasures</a:t>
            </a:r>
          </a:p>
        </p:txBody>
      </p:sp>
      <p:sp>
        <p:nvSpPr>
          <p:cNvPr id="201731" name="Rectangle 3">
            <a:extLst>
              <a:ext uri="{FF2B5EF4-FFF2-40B4-BE49-F238E27FC236}">
                <a16:creationId xmlns:a16="http://schemas.microsoft.com/office/drawing/2014/main" id="{6569F5AB-6C60-EB53-B6CD-47E76BCA4391}"/>
              </a:ext>
            </a:extLst>
          </p:cNvPr>
          <p:cNvSpPr>
            <a:spLocks noGrp="1" noChangeArrowheads="1"/>
          </p:cNvSpPr>
          <p:nvPr>
            <p:ph type="body" idx="1"/>
          </p:nvPr>
        </p:nvSpPr>
        <p:spPr/>
        <p:txBody>
          <a:bodyPr>
            <a:normAutofit/>
          </a:bodyPr>
          <a:lstStyle/>
          <a:p>
            <a:pPr marL="609600" indent="-609600"/>
            <a:r>
              <a:rPr lang="en-US" altLang="en-US" dirty="0"/>
              <a:t>What can be done to prevent some of these attacks? Training</a:t>
            </a:r>
          </a:p>
          <a:p>
            <a:pPr marL="990600" lvl="1" indent="-533400">
              <a:buFont typeface="Wingdings" panose="05000000000000000000" pitchFamily="2" charset="2"/>
              <a:buAutoNum type="arabicPeriod"/>
            </a:pPr>
            <a:r>
              <a:rPr lang="en-US" altLang="en-US" sz="1800" dirty="0"/>
              <a:t>Passwords</a:t>
            </a:r>
          </a:p>
          <a:p>
            <a:pPr marL="990600" lvl="1" indent="-533400">
              <a:buFont typeface="Wingdings" panose="05000000000000000000" pitchFamily="2" charset="2"/>
              <a:buAutoNum type="arabicPeriod"/>
            </a:pPr>
            <a:r>
              <a:rPr lang="en-US" altLang="en-US" sz="1800" dirty="0"/>
              <a:t>Document handling</a:t>
            </a:r>
          </a:p>
          <a:p>
            <a:pPr marL="1371600" lvl="2" indent="-457200"/>
            <a:r>
              <a:rPr lang="en-US" altLang="en-US" sz="1600" dirty="0"/>
              <a:t>Shredding confidential data</a:t>
            </a:r>
          </a:p>
          <a:p>
            <a:pPr marL="1371600" lvl="2" indent="-457200"/>
            <a:r>
              <a:rPr lang="en-US" altLang="en-US" sz="1600" dirty="0"/>
              <a:t>Lockup of confidential data</a:t>
            </a:r>
          </a:p>
          <a:p>
            <a:pPr marL="990600" lvl="1" indent="-533400">
              <a:buFont typeface="Wingdings" panose="05000000000000000000" pitchFamily="2" charset="2"/>
              <a:buAutoNum type="arabicPeriod"/>
            </a:pPr>
            <a:r>
              <a:rPr lang="en-US" altLang="en-US" sz="1800" dirty="0"/>
              <a:t>Physical security</a:t>
            </a:r>
          </a:p>
          <a:p>
            <a:pPr marL="1371600" lvl="2" indent="-457200"/>
            <a:r>
              <a:rPr lang="en-US" altLang="en-US" sz="1600" dirty="0"/>
              <a:t>Badge control</a:t>
            </a:r>
          </a:p>
          <a:p>
            <a:pPr marL="1371600" lvl="2" indent="-457200"/>
            <a:r>
              <a:rPr lang="en-US" altLang="en-US" sz="1600" dirty="0"/>
              <a:t>Guest escort</a:t>
            </a:r>
          </a:p>
          <a:p>
            <a:pPr marL="990600" lvl="1" indent="-533400">
              <a:buFont typeface="Wingdings" panose="05000000000000000000" pitchFamily="2" charset="2"/>
              <a:buAutoNum type="arabicPeriod"/>
            </a:pPr>
            <a:r>
              <a:rPr lang="en-US" altLang="en-US" sz="1800" dirty="0"/>
              <a:t>Phone tracking/monitoring</a:t>
            </a:r>
          </a:p>
          <a:p>
            <a:pPr marL="990600" lvl="1" indent="-533400">
              <a:buNone/>
            </a:pPr>
            <a:endParaRPr lang="en-US" altLang="en-US" sz="1800" dirty="0"/>
          </a:p>
          <a:p>
            <a:pPr marL="1371600" lvl="2" indent="-457200"/>
            <a:endParaRPr lang="en-US" alt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A290A72A-882D-45F9-4497-169D06C51B2F}"/>
              </a:ext>
            </a:extLst>
          </p:cNvPr>
          <p:cNvSpPr>
            <a:spLocks noGrp="1" noChangeArrowheads="1"/>
          </p:cNvSpPr>
          <p:nvPr>
            <p:ph type="title"/>
          </p:nvPr>
        </p:nvSpPr>
        <p:spPr/>
        <p:txBody>
          <a:bodyPr/>
          <a:lstStyle/>
          <a:p>
            <a:r>
              <a:rPr lang="en-US" altLang="en-US"/>
              <a:t>Ethics</a:t>
            </a:r>
          </a:p>
        </p:txBody>
      </p:sp>
      <p:sp>
        <p:nvSpPr>
          <p:cNvPr id="200707" name="Rectangle 3">
            <a:extLst>
              <a:ext uri="{FF2B5EF4-FFF2-40B4-BE49-F238E27FC236}">
                <a16:creationId xmlns:a16="http://schemas.microsoft.com/office/drawing/2014/main" id="{614FFAC3-7EC1-6D32-6AA2-9B9CDB090C23}"/>
              </a:ext>
            </a:extLst>
          </p:cNvPr>
          <p:cNvSpPr>
            <a:spLocks noGrp="1" noChangeArrowheads="1"/>
          </p:cNvSpPr>
          <p:nvPr>
            <p:ph type="body" idx="1"/>
          </p:nvPr>
        </p:nvSpPr>
        <p:spPr/>
        <p:txBody>
          <a:bodyPr/>
          <a:lstStyle/>
          <a:p>
            <a:r>
              <a:rPr lang="en-US" altLang="en-US"/>
              <a:t>How does ethics apply?</a:t>
            </a:r>
          </a:p>
          <a:p>
            <a:r>
              <a:rPr lang="en-US" altLang="en-US"/>
              <a:t>Spells out procedures.</a:t>
            </a:r>
          </a:p>
          <a:p>
            <a:r>
              <a:rPr lang="en-US" altLang="en-US"/>
              <a:t>Clearly defines who to call.</a:t>
            </a:r>
          </a:p>
          <a:p>
            <a:r>
              <a:rPr lang="en-US" altLang="en-US"/>
              <a:t>Encourages questioning of unusual instances.</a:t>
            </a:r>
          </a:p>
          <a:p>
            <a:r>
              <a:rPr lang="en-US" altLang="en-US"/>
              <a:t>Introduces tight controls to limit the ability of someone giving out confidential information.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DE7651C-328F-419E-B5B8-5BD1848F6AAE}"/>
              </a:ext>
            </a:extLst>
          </p:cNvPr>
          <p:cNvSpPr>
            <a:spLocks noGrp="1"/>
          </p:cNvSpPr>
          <p:nvPr>
            <p:ph type="title"/>
          </p:nvPr>
        </p:nvSpPr>
        <p:spPr>
          <a:xfrm>
            <a:off x="1141412" y="618518"/>
            <a:ext cx="4703761" cy="1478570"/>
          </a:xfrm>
        </p:spPr>
        <p:txBody>
          <a:bodyPr>
            <a:normAutofit/>
          </a:bodyPr>
          <a:lstStyle/>
          <a:p>
            <a:r>
              <a:rPr lang="en-US" sz="3200" dirty="0"/>
              <a:t>Social Engineering +</a:t>
            </a:r>
          </a:p>
        </p:txBody>
      </p:sp>
      <p:sp>
        <p:nvSpPr>
          <p:cNvPr id="3" name="Content Placeholder 2">
            <a:extLst>
              <a:ext uri="{FF2B5EF4-FFF2-40B4-BE49-F238E27FC236}">
                <a16:creationId xmlns:a16="http://schemas.microsoft.com/office/drawing/2014/main" id="{73A40B80-F75E-44B3-A257-11EE71FCB468}"/>
              </a:ext>
            </a:extLst>
          </p:cNvPr>
          <p:cNvSpPr>
            <a:spLocks noGrp="1"/>
          </p:cNvSpPr>
          <p:nvPr>
            <p:ph idx="1"/>
          </p:nvPr>
        </p:nvSpPr>
        <p:spPr>
          <a:xfrm>
            <a:off x="1141412" y="2249487"/>
            <a:ext cx="4459287" cy="3965046"/>
          </a:xfrm>
        </p:spPr>
        <p:txBody>
          <a:bodyPr>
            <a:normAutofit/>
          </a:bodyPr>
          <a:lstStyle/>
          <a:p>
            <a:pPr>
              <a:lnSpc>
                <a:spcPct val="110000"/>
              </a:lnSpc>
            </a:pPr>
            <a:r>
              <a:rPr lang="en-US" sz="1700" dirty="0"/>
              <a:t>Social engineering can be very effective in an era of social media. A little research on a target unearths copious amounts of information that could be used to pretext/pretense or intimidate a victim. </a:t>
            </a:r>
          </a:p>
          <a:p>
            <a:pPr lvl="1">
              <a:lnSpc>
                <a:spcPct val="110000"/>
              </a:lnSpc>
            </a:pPr>
            <a:r>
              <a:rPr lang="en-US" sz="1700" dirty="0"/>
              <a:t>There are ~2.4 </a:t>
            </a:r>
            <a:r>
              <a:rPr lang="en-US" sz="1700" i="1" dirty="0"/>
              <a:t>billion</a:t>
            </a:r>
            <a:r>
              <a:rPr lang="en-US" sz="1700" dirty="0"/>
              <a:t> active Facebook users. It’s estimated that around 1/3</a:t>
            </a:r>
            <a:r>
              <a:rPr lang="en-US" sz="1700" baseline="30000" dirty="0"/>
              <a:t>rd</a:t>
            </a:r>
            <a:r>
              <a:rPr lang="en-US" sz="1700" dirty="0"/>
              <a:t> of those are fake accounts.</a:t>
            </a:r>
          </a:p>
          <a:p>
            <a:pPr>
              <a:lnSpc>
                <a:spcPct val="110000"/>
              </a:lnSpc>
            </a:pPr>
            <a:r>
              <a:rPr lang="en-US" sz="1700" dirty="0"/>
              <a:t>Combining individual social engineering tactics with large-scale data collection can make scamming much more effective.</a:t>
            </a:r>
          </a:p>
        </p:txBody>
      </p:sp>
      <p:pic>
        <p:nvPicPr>
          <p:cNvPr id="9" name="Picture 8" descr="A close up of text on a black background&#10;&#10;Description automatically generated">
            <a:extLst>
              <a:ext uri="{FF2B5EF4-FFF2-40B4-BE49-F238E27FC236}">
                <a16:creationId xmlns:a16="http://schemas.microsoft.com/office/drawing/2014/main" id="{6D282D45-4B3F-4B71-8503-483B15D11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77326"/>
            <a:ext cx="5456279" cy="467839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Footer Placeholder 4">
            <a:extLst>
              <a:ext uri="{FF2B5EF4-FFF2-40B4-BE49-F238E27FC236}">
                <a16:creationId xmlns:a16="http://schemas.microsoft.com/office/drawing/2014/main" id="{D732B3CE-C211-404C-8D53-1AEEA2DAFEC7}"/>
              </a:ext>
            </a:extLst>
          </p:cNvPr>
          <p:cNvSpPr>
            <a:spLocks noGrp="1"/>
          </p:cNvSpPr>
          <p:nvPr>
            <p:ph type="ftr" sz="quarter" idx="11"/>
          </p:nvPr>
        </p:nvSpPr>
        <p:spPr>
          <a:xfrm>
            <a:off x="1141411" y="6340473"/>
            <a:ext cx="6239309" cy="365125"/>
          </a:xfrm>
        </p:spPr>
        <p:txBody>
          <a:bodyPr vert="horz" lIns="91440" tIns="45720" rIns="91440" bIns="45720" rtlCol="0">
            <a:normAutofit/>
          </a:bodyPr>
          <a:lstStyle/>
          <a:p>
            <a:pPr defTabSz="914400">
              <a:spcAft>
                <a:spcPts val="600"/>
              </a:spcAft>
            </a:pPr>
            <a:r>
              <a:rPr lang="en-US" kern="1200" dirty="0">
                <a:latin typeface="+mn-lt"/>
                <a:ea typeface="+mn-ea"/>
                <a:cs typeface="+mn-cs"/>
              </a:rPr>
              <a:t>CYB 303 – Prof. C. R. Johnson</a:t>
            </a:r>
          </a:p>
        </p:txBody>
      </p:sp>
      <p:grpSp>
        <p:nvGrpSpPr>
          <p:cNvPr id="18" name="Group 17">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1"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6"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 name="Date Placeholder 3">
            <a:extLst>
              <a:ext uri="{FF2B5EF4-FFF2-40B4-BE49-F238E27FC236}">
                <a16:creationId xmlns:a16="http://schemas.microsoft.com/office/drawing/2014/main" id="{EA447C43-070C-446E-9743-D3AE9925E769}"/>
              </a:ext>
            </a:extLst>
          </p:cNvPr>
          <p:cNvSpPr>
            <a:spLocks noGrp="1"/>
          </p:cNvSpPr>
          <p:nvPr>
            <p:ph type="dt" sz="half" idx="10"/>
          </p:nvPr>
        </p:nvSpPr>
        <p:spPr>
          <a:xfrm>
            <a:off x="7456921" y="6340474"/>
            <a:ext cx="2743200" cy="365125"/>
          </a:xfrm>
        </p:spPr>
        <p:txBody>
          <a:bodyPr vert="horz" lIns="91440" tIns="45720" rIns="91440" bIns="45720" rtlCol="0">
            <a:normAutofit/>
          </a:bodyPr>
          <a:lstStyle/>
          <a:p>
            <a:pPr defTabSz="914400">
              <a:spcAft>
                <a:spcPts val="600"/>
              </a:spcAft>
            </a:pPr>
            <a:fld id="{B9867A03-0D75-4281-ABBC-48F8F2265ADC}" type="datetime1">
              <a:rPr lang="en-US" smtClean="0"/>
              <a:pPr defTabSz="914400">
                <a:spcAft>
                  <a:spcPts val="600"/>
                </a:spcAft>
              </a:pPr>
              <a:t>2022-09-30</a:t>
            </a:fld>
            <a:endParaRPr lang="en-US"/>
          </a:p>
        </p:txBody>
      </p:sp>
      <p:sp>
        <p:nvSpPr>
          <p:cNvPr id="7" name="Slide Number Placeholder 5">
            <a:extLst>
              <a:ext uri="{FF2B5EF4-FFF2-40B4-BE49-F238E27FC236}">
                <a16:creationId xmlns:a16="http://schemas.microsoft.com/office/drawing/2014/main" id="{8E50C36A-9B49-49A2-9BBA-AC28CA2139C3}"/>
              </a:ext>
            </a:extLst>
          </p:cNvPr>
          <p:cNvSpPr>
            <a:spLocks noGrp="1"/>
          </p:cNvSpPr>
          <p:nvPr>
            <p:ph type="sldNum" sz="quarter" idx="12"/>
          </p:nvPr>
        </p:nvSpPr>
        <p:spPr>
          <a:xfrm>
            <a:off x="10276321" y="6340472"/>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28</a:t>
            </a:fld>
            <a:endParaRPr lang="en-US"/>
          </a:p>
        </p:txBody>
      </p:sp>
    </p:spTree>
    <p:extLst>
      <p:ext uri="{BB962C8B-B14F-4D97-AF65-F5344CB8AC3E}">
        <p14:creationId xmlns:p14="http://schemas.microsoft.com/office/powerpoint/2010/main" val="1624475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C65A1-1594-2CC6-EB88-45020C902EED}"/>
              </a:ext>
            </a:extLst>
          </p:cNvPr>
          <p:cNvSpPr>
            <a:spLocks noGrp="1"/>
          </p:cNvSpPr>
          <p:nvPr>
            <p:ph type="title"/>
          </p:nvPr>
        </p:nvSpPr>
        <p:spPr/>
        <p:txBody>
          <a:bodyPr/>
          <a:lstStyle/>
          <a:p>
            <a:r>
              <a:rPr lang="en-US" dirty="0"/>
              <a:t>Another route</a:t>
            </a:r>
          </a:p>
        </p:txBody>
      </p:sp>
      <p:sp>
        <p:nvSpPr>
          <p:cNvPr id="3" name="Content Placeholder 2">
            <a:extLst>
              <a:ext uri="{FF2B5EF4-FFF2-40B4-BE49-F238E27FC236}">
                <a16:creationId xmlns:a16="http://schemas.microsoft.com/office/drawing/2014/main" id="{483E651A-3670-2FE7-BD00-5B864E9A6CEC}"/>
              </a:ext>
            </a:extLst>
          </p:cNvPr>
          <p:cNvSpPr>
            <a:spLocks noGrp="1"/>
          </p:cNvSpPr>
          <p:nvPr>
            <p:ph idx="1"/>
          </p:nvPr>
        </p:nvSpPr>
        <p:spPr/>
        <p:txBody>
          <a:bodyPr/>
          <a:lstStyle/>
          <a:p>
            <a:r>
              <a:rPr lang="en-US" dirty="0"/>
              <a:t>Social media also provides a route around organization protections. </a:t>
            </a:r>
          </a:p>
          <a:p>
            <a:endParaRPr lang="en-US" dirty="0"/>
          </a:p>
          <a:p>
            <a:r>
              <a:rPr lang="en-US" dirty="0"/>
              <a:t>Not only are technical controls more lax, but behavioral schema tend to be less professional and off-guard.</a:t>
            </a:r>
          </a:p>
          <a:p>
            <a:endParaRPr lang="en-US" dirty="0"/>
          </a:p>
          <a:p>
            <a:endParaRPr lang="en-US" dirty="0"/>
          </a:p>
        </p:txBody>
      </p:sp>
      <p:sp>
        <p:nvSpPr>
          <p:cNvPr id="4" name="Date Placeholder 3">
            <a:extLst>
              <a:ext uri="{FF2B5EF4-FFF2-40B4-BE49-F238E27FC236}">
                <a16:creationId xmlns:a16="http://schemas.microsoft.com/office/drawing/2014/main" id="{AF488D21-F285-F37F-3783-13B1BF8ED51C}"/>
              </a:ext>
            </a:extLst>
          </p:cNvPr>
          <p:cNvSpPr>
            <a:spLocks noGrp="1"/>
          </p:cNvSpPr>
          <p:nvPr>
            <p:ph type="dt" sz="half" idx="10"/>
          </p:nvPr>
        </p:nvSpPr>
        <p:spPr/>
        <p:txBody>
          <a:bodyPr/>
          <a:lstStyle/>
          <a:p>
            <a:fld id="{B9867A03-0D75-4281-ABBC-48F8F2265ADC}" type="datetime1">
              <a:rPr lang="en-US" smtClean="0"/>
              <a:t>2022-10-03</a:t>
            </a:fld>
            <a:endParaRPr lang="en-US"/>
          </a:p>
        </p:txBody>
      </p:sp>
      <p:sp>
        <p:nvSpPr>
          <p:cNvPr id="6" name="Slide Number Placeholder 5">
            <a:extLst>
              <a:ext uri="{FF2B5EF4-FFF2-40B4-BE49-F238E27FC236}">
                <a16:creationId xmlns:a16="http://schemas.microsoft.com/office/drawing/2014/main" id="{EAEB0BD6-1B09-C944-20F5-C42DC439B967}"/>
              </a:ext>
            </a:extLst>
          </p:cNvPr>
          <p:cNvSpPr>
            <a:spLocks noGrp="1"/>
          </p:cNvSpPr>
          <p:nvPr>
            <p:ph type="sldNum" sz="quarter" idx="12"/>
          </p:nvPr>
        </p:nvSpPr>
        <p:spPr/>
        <p:txBody>
          <a:bodyPr/>
          <a:lstStyle/>
          <a:p>
            <a:fld id="{DFDF98CC-160E-494C-8C3C-8CDC5FA257DE}" type="slidenum">
              <a:rPr lang="en-US" smtClean="0"/>
              <a:t>29</a:t>
            </a:fld>
            <a:endParaRPr lang="en-US"/>
          </a:p>
        </p:txBody>
      </p:sp>
    </p:spTree>
    <p:extLst>
      <p:ext uri="{BB962C8B-B14F-4D97-AF65-F5344CB8AC3E}">
        <p14:creationId xmlns:p14="http://schemas.microsoft.com/office/powerpoint/2010/main" val="198812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04DBDFE1-9625-4233-B1ED-3D8D8917F619}"/>
              </a:ext>
            </a:extLst>
          </p:cNvPr>
          <p:cNvSpPr>
            <a:spLocks noGrp="1"/>
          </p:cNvSpPr>
          <p:nvPr>
            <p:ph type="title"/>
          </p:nvPr>
        </p:nvSpPr>
        <p:spPr>
          <a:xfrm>
            <a:off x="6448425" y="618518"/>
            <a:ext cx="4598985" cy="686407"/>
          </a:xfrm>
        </p:spPr>
        <p:txBody>
          <a:bodyPr>
            <a:normAutofit/>
          </a:bodyPr>
          <a:lstStyle/>
          <a:p>
            <a:r>
              <a:rPr lang="en-US" dirty="0"/>
              <a:t>The </a:t>
            </a:r>
            <a:r>
              <a:rPr lang="en-US" dirty="0" err="1"/>
              <a:t>Puppetmaster</a:t>
            </a:r>
            <a:endParaRPr lang="en-US" dirty="0"/>
          </a:p>
        </p:txBody>
      </p:sp>
      <p:pic>
        <p:nvPicPr>
          <p:cNvPr id="1026" name="Picture 2" descr="Image result for edward bernays&quot;">
            <a:extLst>
              <a:ext uri="{FF2B5EF4-FFF2-40B4-BE49-F238E27FC236}">
                <a16:creationId xmlns:a16="http://schemas.microsoft.com/office/drawing/2014/main" id="{5708D3C2-DEA0-4BDC-9297-DCD56DE716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8677"/>
          <a:stretch/>
        </p:blipFill>
        <p:spPr bwMode="auto">
          <a:xfrm>
            <a:off x="-5597" y="10"/>
            <a:ext cx="610159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6" name="Rectangle 75">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Rectangle 78">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Rectangle 103">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Rectangle 115">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B3C80ECF-6E29-4465-85EA-1A8536B24BAC}"/>
              </a:ext>
            </a:extLst>
          </p:cNvPr>
          <p:cNvSpPr>
            <a:spLocks noGrp="1"/>
          </p:cNvSpPr>
          <p:nvPr>
            <p:ph idx="1"/>
          </p:nvPr>
        </p:nvSpPr>
        <p:spPr>
          <a:xfrm>
            <a:off x="6448425" y="1563687"/>
            <a:ext cx="4598986" cy="4657725"/>
          </a:xfrm>
        </p:spPr>
        <p:txBody>
          <a:bodyPr>
            <a:noAutofit/>
          </a:bodyPr>
          <a:lstStyle/>
          <a:p>
            <a:pPr>
              <a:lnSpc>
                <a:spcPct val="110000"/>
              </a:lnSpc>
            </a:pPr>
            <a:r>
              <a:rPr lang="en-US" sz="2000" dirty="0"/>
              <a:t>A human being is individualistic, unpredictable, but controllable with overwhelming influence or coercion.</a:t>
            </a:r>
          </a:p>
          <a:p>
            <a:pPr lvl="1">
              <a:lnSpc>
                <a:spcPct val="110000"/>
              </a:lnSpc>
            </a:pPr>
            <a:r>
              <a:rPr lang="en-US" sz="1800" dirty="0"/>
              <a:t>A human being is a </a:t>
            </a:r>
            <a:r>
              <a:rPr lang="en-US" sz="1800" i="1" dirty="0"/>
              <a:t>system</a:t>
            </a:r>
            <a:r>
              <a:rPr lang="en-US" sz="1800" dirty="0"/>
              <a:t> that contains information. Like any system it can be brute-forced, cracked, compromised.</a:t>
            </a:r>
          </a:p>
          <a:p>
            <a:pPr>
              <a:lnSpc>
                <a:spcPct val="110000"/>
              </a:lnSpc>
            </a:pPr>
            <a:r>
              <a:rPr lang="en-US" sz="2000" dirty="0"/>
              <a:t>Human beings as a group are shockingly predictable and malleable, but mercurial.</a:t>
            </a:r>
          </a:p>
          <a:p>
            <a:pPr lvl="1">
              <a:lnSpc>
                <a:spcPct val="110000"/>
              </a:lnSpc>
            </a:pPr>
            <a:r>
              <a:rPr lang="en-US" sz="1800" dirty="0"/>
              <a:t>Society is a </a:t>
            </a:r>
            <a:r>
              <a:rPr lang="en-US" sz="1800" i="1" dirty="0"/>
              <a:t>system</a:t>
            </a:r>
            <a:r>
              <a:rPr lang="en-US" sz="1800" dirty="0"/>
              <a:t> that can be manipulated.</a:t>
            </a:r>
          </a:p>
        </p:txBody>
      </p:sp>
      <p:sp>
        <p:nvSpPr>
          <p:cNvPr id="5" name="Footer Placeholder 4">
            <a:extLst>
              <a:ext uri="{FF2B5EF4-FFF2-40B4-BE49-F238E27FC236}">
                <a16:creationId xmlns:a16="http://schemas.microsoft.com/office/drawing/2014/main" id="{59966F50-C474-4644-8B0E-CB06BA9CDAEF}"/>
              </a:ext>
            </a:extLst>
          </p:cNvPr>
          <p:cNvSpPr>
            <a:spLocks noGrp="1"/>
          </p:cNvSpPr>
          <p:nvPr>
            <p:ph type="ftr" sz="quarter" idx="11"/>
          </p:nvPr>
        </p:nvSpPr>
        <p:spPr>
          <a:xfrm>
            <a:off x="1990725" y="5883275"/>
            <a:ext cx="3966009" cy="365125"/>
          </a:xfrm>
        </p:spPr>
        <p:txBody>
          <a:bodyPr vert="horz" lIns="91440" tIns="45720" rIns="91440" bIns="45720" rtlCol="0">
            <a:normAutofit/>
          </a:bodyPr>
          <a:lstStyle/>
          <a:p>
            <a:pPr defTabSz="914400">
              <a:spcAft>
                <a:spcPts val="600"/>
              </a:spcAft>
            </a:pPr>
            <a:r>
              <a:rPr lang="en-US" kern="1200" dirty="0">
                <a:solidFill>
                  <a:srgbClr val="FFFFFF"/>
                </a:solidFill>
                <a:latin typeface="+mn-lt"/>
                <a:ea typeface="+mn-ea"/>
                <a:cs typeface="+mn-cs"/>
              </a:rPr>
              <a:t>CYB 303 – Prof. C. R. Johnson</a:t>
            </a:r>
          </a:p>
        </p:txBody>
      </p:sp>
      <p:sp>
        <p:nvSpPr>
          <p:cNvPr id="6" name="Date Placeholder 3">
            <a:extLst>
              <a:ext uri="{FF2B5EF4-FFF2-40B4-BE49-F238E27FC236}">
                <a16:creationId xmlns:a16="http://schemas.microsoft.com/office/drawing/2014/main" id="{8E71545D-6DA7-4677-A9DF-8F8D0354F202}"/>
              </a:ext>
            </a:extLst>
          </p:cNvPr>
          <p:cNvSpPr>
            <a:spLocks noGrp="1"/>
          </p:cNvSpPr>
          <p:nvPr>
            <p:ph type="dt" sz="half" idx="10"/>
          </p:nvPr>
        </p:nvSpPr>
        <p:spPr>
          <a:xfrm>
            <a:off x="7096124" y="5883276"/>
            <a:ext cx="3103997" cy="365125"/>
          </a:xfrm>
        </p:spPr>
        <p:txBody>
          <a:bodyPr vert="horz" lIns="91440" tIns="45720" rIns="91440" bIns="45720" rtlCol="0">
            <a:normAutofit/>
          </a:bodyPr>
          <a:lstStyle/>
          <a:p>
            <a:pPr defTabSz="914400">
              <a:spcAft>
                <a:spcPts val="600"/>
              </a:spcAft>
            </a:pPr>
            <a:fld id="{B9867A03-0D75-4281-ABBC-48F8F2265ADC}" type="datetime1">
              <a:rPr lang="en-US" smtClean="0"/>
              <a:pPr defTabSz="914400">
                <a:spcAft>
                  <a:spcPts val="600"/>
                </a:spcAft>
              </a:pPr>
              <a:t>2022-09-30</a:t>
            </a:fld>
            <a:endParaRPr lang="en-US"/>
          </a:p>
        </p:txBody>
      </p:sp>
      <p:sp>
        <p:nvSpPr>
          <p:cNvPr id="7" name="Slide Number Placeholder 5">
            <a:extLst>
              <a:ext uri="{FF2B5EF4-FFF2-40B4-BE49-F238E27FC236}">
                <a16:creationId xmlns:a16="http://schemas.microsoft.com/office/drawing/2014/main" id="{89486A17-0CAA-4392-8B2C-813BBD8067B0}"/>
              </a:ext>
            </a:extLst>
          </p:cNvPr>
          <p:cNvSpPr>
            <a:spLocks noGrp="1"/>
          </p:cNvSpPr>
          <p:nvPr>
            <p:ph type="sldNum" sz="quarter" idx="12"/>
          </p:nvPr>
        </p:nvSpPr>
        <p:spPr>
          <a:xfrm>
            <a:off x="10276321" y="5883274"/>
            <a:ext cx="771089" cy="365125"/>
          </a:xfrm>
        </p:spPr>
        <p:txBody>
          <a:bodyPr vert="horz" lIns="91440" tIns="45720" rIns="91440" bIns="45720" rtlCol="0">
            <a:normAutofit/>
          </a:bodyPr>
          <a:lstStyle/>
          <a:p>
            <a:pPr defTabSz="914400">
              <a:spcAft>
                <a:spcPts val="600"/>
              </a:spcAft>
            </a:pPr>
            <a:fld id="{DFDF98CC-160E-494C-8C3C-8CDC5FA257DE}" type="slidenum">
              <a:rPr lang="en-US" smtClean="0"/>
              <a:pPr defTabSz="914400">
                <a:spcAft>
                  <a:spcPts val="600"/>
                </a:spcAft>
              </a:pPr>
              <a:t>3</a:t>
            </a:fld>
            <a:endParaRPr lang="en-US"/>
          </a:p>
        </p:txBody>
      </p:sp>
    </p:spTree>
    <p:extLst>
      <p:ext uri="{BB962C8B-B14F-4D97-AF65-F5344CB8AC3E}">
        <p14:creationId xmlns:p14="http://schemas.microsoft.com/office/powerpoint/2010/main" val="1657625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7503C-CA5C-5DDC-9B50-32AE593727F5}"/>
              </a:ext>
            </a:extLst>
          </p:cNvPr>
          <p:cNvSpPr>
            <a:spLocks noGrp="1"/>
          </p:cNvSpPr>
          <p:nvPr>
            <p:ph type="title"/>
          </p:nvPr>
        </p:nvSpPr>
        <p:spPr/>
        <p:txBody>
          <a:bodyPr/>
          <a:lstStyle/>
          <a:p>
            <a:r>
              <a:rPr lang="en-US" dirty="0"/>
              <a:t>Types of Phishing</a:t>
            </a:r>
          </a:p>
        </p:txBody>
      </p:sp>
      <p:sp>
        <p:nvSpPr>
          <p:cNvPr id="3" name="Content Placeholder 2">
            <a:extLst>
              <a:ext uri="{FF2B5EF4-FFF2-40B4-BE49-F238E27FC236}">
                <a16:creationId xmlns:a16="http://schemas.microsoft.com/office/drawing/2014/main" id="{F84C4F63-894E-0B3A-FDBD-3CE9A137E5D5}"/>
              </a:ext>
            </a:extLst>
          </p:cNvPr>
          <p:cNvSpPr>
            <a:spLocks noGrp="1"/>
          </p:cNvSpPr>
          <p:nvPr>
            <p:ph idx="1"/>
          </p:nvPr>
        </p:nvSpPr>
        <p:spPr/>
        <p:txBody>
          <a:bodyPr>
            <a:normAutofit fontScale="92500" lnSpcReduction="10000"/>
          </a:bodyPr>
          <a:lstStyle/>
          <a:p>
            <a:r>
              <a:rPr lang="en-US" dirty="0"/>
              <a:t>Phishing attempts directed at specific individuals or companies have been termed spear phishing. Attackers may gather personal information about their target to increase their probability of success.</a:t>
            </a:r>
          </a:p>
          <a:p>
            <a:r>
              <a:rPr lang="en-US" dirty="0"/>
              <a:t>Clone phishing is whereby a legitimate, and previously delivered, email containing an attachment or link has had its content and recipient address(es) taken and used to create an almost identical or cloned email. </a:t>
            </a:r>
          </a:p>
          <a:p>
            <a:r>
              <a:rPr lang="en-US" dirty="0"/>
              <a:t>Phishing which is directed specifically at senior executives and other high-profile targets within businesses may be referred to as whaling.</a:t>
            </a:r>
          </a:p>
          <a:p>
            <a:pPr marL="0" indent="0">
              <a:buNone/>
            </a:pPr>
            <a:endParaRPr lang="en-US" dirty="0"/>
          </a:p>
        </p:txBody>
      </p:sp>
      <p:sp>
        <p:nvSpPr>
          <p:cNvPr id="4111" name="TextBox 6"/>
          <p:cNvSpPr txBox="1">
            <a:spLocks noChangeArrowheads="1"/>
          </p:cNvSpPr>
          <p:nvPr/>
        </p:nvSpPr>
        <p:spPr bwMode="auto">
          <a:xfrm>
            <a:off x="1775520" y="2285993"/>
            <a:ext cx="8784976" cy="375937"/>
          </a:xfrm>
          <a:prstGeom prst="rect">
            <a:avLst/>
          </a:prstGeom>
          <a:noFill/>
          <a:ln w="9525">
            <a:noFill/>
            <a:miter lim="800000"/>
            <a:headEnd/>
            <a:tailEnd/>
          </a:ln>
        </p:spPr>
        <p:txBody>
          <a:bodyPr wrap="square">
            <a:spAutoFit/>
          </a:bodyPr>
          <a:lstStyle/>
          <a:p>
            <a:pPr marL="182563" indent="-182563">
              <a:lnSpc>
                <a:spcPct val="150000"/>
              </a:lnSpc>
              <a:spcBef>
                <a:spcPct val="30000"/>
              </a:spcBef>
              <a:spcAft>
                <a:spcPts val="1200"/>
              </a:spcAft>
              <a:buClr>
                <a:srgbClr val="007DC8"/>
              </a:buClr>
              <a:buFont typeface="Wingdings" charset="2"/>
              <a:buChar char="§"/>
            </a:pPr>
            <a:endParaRPr lang="en-US" sz="1400" dirty="0">
              <a:solidFill>
                <a:schemeClr val="bg1"/>
              </a:solidFill>
            </a:endParaRPr>
          </a:p>
        </p:txBody>
      </p:sp>
    </p:spTree>
    <p:extLst>
      <p:ext uri="{BB962C8B-B14F-4D97-AF65-F5344CB8AC3E}">
        <p14:creationId xmlns:p14="http://schemas.microsoft.com/office/powerpoint/2010/main" val="1050669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82E5-C172-7056-04C1-80CE6DC0ED72}"/>
              </a:ext>
            </a:extLst>
          </p:cNvPr>
          <p:cNvSpPr>
            <a:spLocks noGrp="1"/>
          </p:cNvSpPr>
          <p:nvPr>
            <p:ph type="title"/>
          </p:nvPr>
        </p:nvSpPr>
        <p:spPr/>
        <p:txBody>
          <a:bodyPr/>
          <a:lstStyle/>
          <a:p>
            <a:r>
              <a:rPr lang="en-US" dirty="0"/>
              <a:t>Phishing</a:t>
            </a:r>
          </a:p>
        </p:txBody>
      </p:sp>
      <p:sp>
        <p:nvSpPr>
          <p:cNvPr id="4111" name="TextBox 6"/>
          <p:cNvSpPr txBox="1">
            <a:spLocks noChangeArrowheads="1"/>
          </p:cNvSpPr>
          <p:nvPr/>
        </p:nvSpPr>
        <p:spPr bwMode="auto">
          <a:xfrm>
            <a:off x="1775520" y="2285993"/>
            <a:ext cx="8784976" cy="375937"/>
          </a:xfrm>
          <a:prstGeom prst="rect">
            <a:avLst/>
          </a:prstGeom>
          <a:noFill/>
          <a:ln w="9525">
            <a:noFill/>
            <a:miter lim="800000"/>
            <a:headEnd/>
            <a:tailEnd/>
          </a:ln>
        </p:spPr>
        <p:txBody>
          <a:bodyPr wrap="square">
            <a:spAutoFit/>
          </a:bodyPr>
          <a:lstStyle/>
          <a:p>
            <a:pPr marL="182563" indent="-182563">
              <a:lnSpc>
                <a:spcPct val="150000"/>
              </a:lnSpc>
              <a:spcBef>
                <a:spcPct val="30000"/>
              </a:spcBef>
              <a:spcAft>
                <a:spcPts val="1200"/>
              </a:spcAft>
              <a:buClr>
                <a:srgbClr val="007DC8"/>
              </a:buClr>
              <a:buFont typeface="Wingdings" charset="2"/>
              <a:buChar char="§"/>
            </a:pPr>
            <a:endParaRPr lang="en-US" sz="1400" dirty="0">
              <a:solidFill>
                <a:schemeClr val="bg1"/>
              </a:solidFill>
            </a:endParaRPr>
          </a:p>
        </p:txBody>
      </p:sp>
      <p:sp>
        <p:nvSpPr>
          <p:cNvPr id="3" name="Content Placeholder 2">
            <a:extLst>
              <a:ext uri="{FF2B5EF4-FFF2-40B4-BE49-F238E27FC236}">
                <a16:creationId xmlns:a16="http://schemas.microsoft.com/office/drawing/2014/main" id="{957A5B2C-601D-3095-AA5C-B0AE1CB9FF1B}"/>
              </a:ext>
            </a:extLst>
          </p:cNvPr>
          <p:cNvSpPr>
            <a:spLocks noGrp="1"/>
          </p:cNvSpPr>
          <p:nvPr>
            <p:ph idx="1"/>
          </p:nvPr>
        </p:nvSpPr>
        <p:spPr/>
        <p:txBody>
          <a:bodyPr>
            <a:normAutofit fontScale="70000" lnSpcReduction="20000"/>
          </a:bodyPr>
          <a:lstStyle/>
          <a:p>
            <a:r>
              <a:rPr lang="en-US" dirty="0"/>
              <a:t>An easy way to lure a large pool of unsuspecting people</a:t>
            </a:r>
          </a:p>
          <a:p>
            <a:r>
              <a:rPr lang="en-US" dirty="0"/>
              <a:t>Was considered a victimless crime – now part of most criminal activity</a:t>
            </a:r>
          </a:p>
          <a:p>
            <a:r>
              <a:rPr lang="en-US" dirty="0"/>
              <a:t>Has developed over time and morphed to meet the changing environment</a:t>
            </a:r>
          </a:p>
          <a:p>
            <a:r>
              <a:rPr lang="en-US" dirty="0"/>
              <a:t>1864 Spam message</a:t>
            </a:r>
          </a:p>
          <a:p>
            <a:r>
              <a:rPr lang="en-US" dirty="0"/>
              <a:t>1978 DARPA network spam/phishing email</a:t>
            </a:r>
          </a:p>
          <a:p>
            <a:r>
              <a:rPr lang="en-US" dirty="0"/>
              <a:t>1987 True phishing email with payload</a:t>
            </a:r>
          </a:p>
          <a:p>
            <a:r>
              <a:rPr lang="en-US" dirty="0"/>
              <a:t>1995 AOL - associated with the warez community that exchanged pirated software and the hacking scene </a:t>
            </a:r>
          </a:p>
          <a:p>
            <a:r>
              <a:rPr lang="en-US" dirty="0"/>
              <a:t>Criminal Elements – buy email addresses, accounts and information</a:t>
            </a:r>
          </a:p>
          <a:p>
            <a:endParaRPr lang="en-US" dirty="0"/>
          </a:p>
        </p:txBody>
      </p:sp>
    </p:spTree>
    <p:extLst>
      <p:ext uri="{BB962C8B-B14F-4D97-AF65-F5344CB8AC3E}">
        <p14:creationId xmlns:p14="http://schemas.microsoft.com/office/powerpoint/2010/main" val="2600971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22716-7384-8C42-71B4-5D8F1EB10C45}"/>
              </a:ext>
            </a:extLst>
          </p:cNvPr>
          <p:cNvSpPr>
            <a:spLocks noGrp="1"/>
          </p:cNvSpPr>
          <p:nvPr>
            <p:ph type="title"/>
          </p:nvPr>
        </p:nvSpPr>
        <p:spPr/>
        <p:txBody>
          <a:bodyPr/>
          <a:lstStyle/>
          <a:p>
            <a:r>
              <a:rPr lang="en-US" dirty="0"/>
              <a:t>Why Phishing Still Works</a:t>
            </a:r>
          </a:p>
        </p:txBody>
      </p:sp>
      <p:sp>
        <p:nvSpPr>
          <p:cNvPr id="4" name="Content Placeholder 3">
            <a:extLst>
              <a:ext uri="{FF2B5EF4-FFF2-40B4-BE49-F238E27FC236}">
                <a16:creationId xmlns:a16="http://schemas.microsoft.com/office/drawing/2014/main" id="{77B52915-46E0-CB72-A7E2-9BA68D9E2DA2}"/>
              </a:ext>
            </a:extLst>
          </p:cNvPr>
          <p:cNvSpPr>
            <a:spLocks noGrp="1"/>
          </p:cNvSpPr>
          <p:nvPr>
            <p:ph idx="1"/>
          </p:nvPr>
        </p:nvSpPr>
        <p:spPr/>
        <p:txBody>
          <a:bodyPr/>
          <a:lstStyle/>
          <a:p>
            <a:r>
              <a:rPr lang="en-US" dirty="0"/>
              <a:t>Lack of computer system knowledge.</a:t>
            </a:r>
          </a:p>
          <a:p>
            <a:r>
              <a:rPr lang="en-US" dirty="0"/>
              <a:t>Lack of knowledge of security and security indicators</a:t>
            </a:r>
          </a:p>
          <a:p>
            <a:r>
              <a:rPr lang="en-US" dirty="0"/>
              <a:t>Visually deceptive text</a:t>
            </a:r>
          </a:p>
          <a:p>
            <a:r>
              <a:rPr lang="en-US" dirty="0"/>
              <a:t>Images masking underlying text</a:t>
            </a:r>
          </a:p>
          <a:p>
            <a:r>
              <a:rPr lang="en-US" dirty="0"/>
              <a:t>Lack of attention to security indicators.</a:t>
            </a:r>
          </a:p>
          <a:p>
            <a:r>
              <a:rPr lang="en-US" dirty="0"/>
              <a:t>Lack of attention to the absence of security indicators. </a:t>
            </a:r>
          </a:p>
        </p:txBody>
      </p:sp>
      <p:sp>
        <p:nvSpPr>
          <p:cNvPr id="4111" name="TextBox 6"/>
          <p:cNvSpPr txBox="1">
            <a:spLocks noChangeArrowheads="1"/>
          </p:cNvSpPr>
          <p:nvPr/>
        </p:nvSpPr>
        <p:spPr bwMode="auto">
          <a:xfrm>
            <a:off x="1775520" y="2285993"/>
            <a:ext cx="8784976" cy="375937"/>
          </a:xfrm>
          <a:prstGeom prst="rect">
            <a:avLst/>
          </a:prstGeom>
          <a:noFill/>
          <a:ln w="9525">
            <a:noFill/>
            <a:miter lim="800000"/>
            <a:headEnd/>
            <a:tailEnd/>
          </a:ln>
        </p:spPr>
        <p:txBody>
          <a:bodyPr wrap="square">
            <a:spAutoFit/>
          </a:bodyPr>
          <a:lstStyle/>
          <a:p>
            <a:pPr marL="182563" indent="-182563">
              <a:lnSpc>
                <a:spcPct val="150000"/>
              </a:lnSpc>
              <a:spcBef>
                <a:spcPct val="30000"/>
              </a:spcBef>
              <a:spcAft>
                <a:spcPts val="1200"/>
              </a:spcAft>
              <a:buClr>
                <a:srgbClr val="007DC8"/>
              </a:buClr>
              <a:buFont typeface="Wingdings" charset="2"/>
              <a:buChar char="§"/>
            </a:pPr>
            <a:endParaRPr lang="en-US" sz="1400" dirty="0">
              <a:solidFill>
                <a:schemeClr val="bg1"/>
              </a:solidFill>
            </a:endParaRPr>
          </a:p>
        </p:txBody>
      </p:sp>
    </p:spTree>
    <p:extLst>
      <p:ext uri="{BB962C8B-B14F-4D97-AF65-F5344CB8AC3E}">
        <p14:creationId xmlns:p14="http://schemas.microsoft.com/office/powerpoint/2010/main" val="3505303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F439-DF6A-D9F4-B9B4-2E9ACBC4F46F}"/>
              </a:ext>
            </a:extLst>
          </p:cNvPr>
          <p:cNvSpPr>
            <a:spLocks noGrp="1"/>
          </p:cNvSpPr>
          <p:nvPr>
            <p:ph type="title"/>
          </p:nvPr>
        </p:nvSpPr>
        <p:spPr/>
        <p:txBody>
          <a:bodyPr/>
          <a:lstStyle/>
          <a:p>
            <a:r>
              <a:rPr lang="en-US" dirty="0"/>
              <a:t>Timing of Phishing Events</a:t>
            </a:r>
          </a:p>
        </p:txBody>
      </p:sp>
      <p:sp>
        <p:nvSpPr>
          <p:cNvPr id="4111" name="TextBox 6"/>
          <p:cNvSpPr txBox="1">
            <a:spLocks noChangeArrowheads="1"/>
          </p:cNvSpPr>
          <p:nvPr/>
        </p:nvSpPr>
        <p:spPr bwMode="auto">
          <a:xfrm>
            <a:off x="1775520" y="2285993"/>
            <a:ext cx="8784976" cy="375937"/>
          </a:xfrm>
          <a:prstGeom prst="rect">
            <a:avLst/>
          </a:prstGeom>
          <a:noFill/>
          <a:ln w="9525">
            <a:noFill/>
            <a:miter lim="800000"/>
            <a:headEnd/>
            <a:tailEnd/>
          </a:ln>
        </p:spPr>
        <p:txBody>
          <a:bodyPr wrap="square">
            <a:spAutoFit/>
          </a:bodyPr>
          <a:lstStyle/>
          <a:p>
            <a:pPr marL="182563" indent="-182563">
              <a:lnSpc>
                <a:spcPct val="150000"/>
              </a:lnSpc>
              <a:spcBef>
                <a:spcPct val="30000"/>
              </a:spcBef>
              <a:spcAft>
                <a:spcPts val="1200"/>
              </a:spcAft>
              <a:buClr>
                <a:srgbClr val="007DC8"/>
              </a:buClr>
              <a:buFont typeface="Wingdings" charset="2"/>
              <a:buChar char="§"/>
            </a:pPr>
            <a:endParaRPr lang="en-US" sz="1400" dirty="0">
              <a:solidFill>
                <a:schemeClr val="bg1"/>
              </a:solidFill>
            </a:endParaRPr>
          </a:p>
        </p:txBody>
      </p:sp>
      <p:pic>
        <p:nvPicPr>
          <p:cNvPr id="4" name="Picture 2">
            <a:extLst>
              <a:ext uri="{FF2B5EF4-FFF2-40B4-BE49-F238E27FC236}">
                <a16:creationId xmlns:a16="http://schemas.microsoft.com/office/drawing/2014/main" id="{C822EFCE-7E0C-373A-0601-5248A3B481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9099" y="2661930"/>
            <a:ext cx="8810625" cy="27527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514056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353FF88F-2B64-4295-9C9B-5F4D08D0A9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0184" y="0"/>
            <a:ext cx="7822658" cy="6858000"/>
          </a:xfrm>
        </p:spPr>
      </p:pic>
      <p:sp>
        <p:nvSpPr>
          <p:cNvPr id="3" name="Footer Placeholder 4">
            <a:extLst>
              <a:ext uri="{FF2B5EF4-FFF2-40B4-BE49-F238E27FC236}">
                <a16:creationId xmlns:a16="http://schemas.microsoft.com/office/drawing/2014/main" id="{35BC0037-1516-4D2A-8021-4EFD3A128FC2}"/>
              </a:ext>
            </a:extLst>
          </p:cNvPr>
          <p:cNvSpPr>
            <a:spLocks noGrp="1"/>
          </p:cNvSpPr>
          <p:nvPr>
            <p:ph type="ftr" sz="quarter" idx="11"/>
          </p:nvPr>
        </p:nvSpPr>
        <p:spPr>
          <a:xfrm>
            <a:off x="622548" y="6356350"/>
            <a:ext cx="6059605"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4" name="Date Placeholder 3">
            <a:extLst>
              <a:ext uri="{FF2B5EF4-FFF2-40B4-BE49-F238E27FC236}">
                <a16:creationId xmlns:a16="http://schemas.microsoft.com/office/drawing/2014/main" id="{25FECF19-7620-4256-89DD-CB4C8FE30872}"/>
              </a:ext>
            </a:extLst>
          </p:cNvPr>
          <p:cNvSpPr>
            <a:spLocks noGrp="1"/>
          </p:cNvSpPr>
          <p:nvPr>
            <p:ph type="dt" sz="half" idx="10"/>
          </p:nvPr>
        </p:nvSpPr>
        <p:spPr>
          <a:xfrm>
            <a:off x="7772400" y="6356350"/>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2022-09-30</a:t>
            </a:fld>
            <a:endParaRPr lang="en-US" sz="1200">
              <a:solidFill>
                <a:srgbClr val="FFFFFF"/>
              </a:solidFill>
            </a:endParaRPr>
          </a:p>
        </p:txBody>
      </p:sp>
      <p:sp>
        <p:nvSpPr>
          <p:cNvPr id="6" name="Slide Number Placeholder 5">
            <a:extLst>
              <a:ext uri="{FF2B5EF4-FFF2-40B4-BE49-F238E27FC236}">
                <a16:creationId xmlns:a16="http://schemas.microsoft.com/office/drawing/2014/main" id="{E2444E49-10B4-4B06-84A5-81537FE5FD49}"/>
              </a:ext>
            </a:extLst>
          </p:cNvPr>
          <p:cNvSpPr>
            <a:spLocks noGrp="1"/>
          </p:cNvSpPr>
          <p:nvPr>
            <p:ph type="sldNum" sz="quarter" idx="12"/>
          </p:nvPr>
        </p:nvSpPr>
        <p:spPr>
          <a:xfrm>
            <a:off x="10691446" y="6356350"/>
            <a:ext cx="662354"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34</a:t>
            </a:fld>
            <a:endParaRPr lang="en-US" sz="1200">
              <a:solidFill>
                <a:srgbClr val="FFFFFF"/>
              </a:solidFill>
            </a:endParaRPr>
          </a:p>
        </p:txBody>
      </p:sp>
    </p:spTree>
    <p:extLst>
      <p:ext uri="{BB962C8B-B14F-4D97-AF65-F5344CB8AC3E}">
        <p14:creationId xmlns:p14="http://schemas.microsoft.com/office/powerpoint/2010/main" val="1313289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8DDACA65-8F4E-404B-970D-CD4C54A3D6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063" y="0"/>
            <a:ext cx="7454900" cy="6862532"/>
          </a:xfrm>
          <a:prstGeom prst="rect">
            <a:avLst/>
          </a:prstGeom>
        </p:spPr>
      </p:pic>
      <p:sp>
        <p:nvSpPr>
          <p:cNvPr id="3" name="Footer Placeholder 4">
            <a:extLst>
              <a:ext uri="{FF2B5EF4-FFF2-40B4-BE49-F238E27FC236}">
                <a16:creationId xmlns:a16="http://schemas.microsoft.com/office/drawing/2014/main" id="{5A78E716-2442-4586-A6BB-DBFBB38C785A}"/>
              </a:ext>
            </a:extLst>
          </p:cNvPr>
          <p:cNvSpPr>
            <a:spLocks noGrp="1"/>
          </p:cNvSpPr>
          <p:nvPr>
            <p:ph type="ftr" sz="quarter" idx="11"/>
          </p:nvPr>
        </p:nvSpPr>
        <p:spPr>
          <a:xfrm>
            <a:off x="622548" y="6356350"/>
            <a:ext cx="6059605" cy="365125"/>
          </a:xfrm>
        </p:spPr>
        <p:txBody>
          <a:bodyPr vert="horz" lIns="91440" tIns="45720" rIns="91440" bIns="45720" rtlCol="0" anchor="ctr">
            <a:normAutofit/>
          </a:bodyPr>
          <a:lstStyle/>
          <a:p>
            <a:pPr defTabSz="914400">
              <a:spcAft>
                <a:spcPts val="600"/>
              </a:spcAft>
            </a:pPr>
            <a:r>
              <a:rPr lang="en-US" sz="1200" kern="1200" dirty="0">
                <a:solidFill>
                  <a:srgbClr val="FFFFFF"/>
                </a:solidFill>
                <a:latin typeface="+mn-lt"/>
                <a:ea typeface="+mn-ea"/>
                <a:cs typeface="+mn-cs"/>
              </a:rPr>
              <a:t>CYB 303 – Prof. C. R. Johnson</a:t>
            </a:r>
          </a:p>
        </p:txBody>
      </p:sp>
      <p:sp>
        <p:nvSpPr>
          <p:cNvPr id="4" name="Date Placeholder 3">
            <a:extLst>
              <a:ext uri="{FF2B5EF4-FFF2-40B4-BE49-F238E27FC236}">
                <a16:creationId xmlns:a16="http://schemas.microsoft.com/office/drawing/2014/main" id="{0C18C46E-5B37-4154-A0A4-576EBD2F5050}"/>
              </a:ext>
            </a:extLst>
          </p:cNvPr>
          <p:cNvSpPr>
            <a:spLocks noGrp="1"/>
          </p:cNvSpPr>
          <p:nvPr>
            <p:ph type="dt" sz="half" idx="10"/>
          </p:nvPr>
        </p:nvSpPr>
        <p:spPr>
          <a:xfrm>
            <a:off x="7772400" y="6356350"/>
            <a:ext cx="2743200" cy="365125"/>
          </a:xfrm>
        </p:spPr>
        <p:txBody>
          <a:bodyPr vert="horz" lIns="91440" tIns="45720" rIns="91440" bIns="45720" rtlCol="0" anchor="ctr">
            <a:normAutofit/>
          </a:bodyPr>
          <a:lstStyle/>
          <a:p>
            <a:pPr defTabSz="914400">
              <a:spcAft>
                <a:spcPts val="600"/>
              </a:spcAft>
            </a:pPr>
            <a:fld id="{B9867A03-0D75-4281-ABBC-48F8F2265ADC}" type="datetime1">
              <a:rPr lang="en-US" sz="1200" smtClean="0">
                <a:solidFill>
                  <a:srgbClr val="FFFFFF"/>
                </a:solidFill>
              </a:rPr>
              <a:pPr defTabSz="914400">
                <a:spcAft>
                  <a:spcPts val="600"/>
                </a:spcAft>
              </a:pPr>
              <a:t>2022-09-30</a:t>
            </a:fld>
            <a:endParaRPr lang="en-US" sz="1200">
              <a:solidFill>
                <a:srgbClr val="FFFFFF"/>
              </a:solidFill>
            </a:endParaRPr>
          </a:p>
        </p:txBody>
      </p:sp>
      <p:sp>
        <p:nvSpPr>
          <p:cNvPr id="5" name="Slide Number Placeholder 5">
            <a:extLst>
              <a:ext uri="{FF2B5EF4-FFF2-40B4-BE49-F238E27FC236}">
                <a16:creationId xmlns:a16="http://schemas.microsoft.com/office/drawing/2014/main" id="{37CE0152-D45C-4A80-A145-7E2F521B42CF}"/>
              </a:ext>
            </a:extLst>
          </p:cNvPr>
          <p:cNvSpPr>
            <a:spLocks noGrp="1"/>
          </p:cNvSpPr>
          <p:nvPr>
            <p:ph type="sldNum" sz="quarter" idx="12"/>
          </p:nvPr>
        </p:nvSpPr>
        <p:spPr>
          <a:xfrm>
            <a:off x="10691446" y="6356350"/>
            <a:ext cx="662354"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solidFill>
                  <a:srgbClr val="FFFFFF"/>
                </a:solidFill>
              </a:rPr>
              <a:pPr defTabSz="914400">
                <a:spcAft>
                  <a:spcPts val="600"/>
                </a:spcAft>
              </a:pPr>
              <a:t>35</a:t>
            </a:fld>
            <a:endParaRPr lang="en-US" sz="1200">
              <a:solidFill>
                <a:srgbClr val="FFFFFF"/>
              </a:solidFill>
            </a:endParaRPr>
          </a:p>
        </p:txBody>
      </p:sp>
    </p:spTree>
    <p:extLst>
      <p:ext uri="{BB962C8B-B14F-4D97-AF65-F5344CB8AC3E}">
        <p14:creationId xmlns:p14="http://schemas.microsoft.com/office/powerpoint/2010/main" val="1874273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6CB6-1E80-8D77-E729-7CD19943E50D}"/>
              </a:ext>
            </a:extLst>
          </p:cNvPr>
          <p:cNvSpPr>
            <a:spLocks noGrp="1"/>
          </p:cNvSpPr>
          <p:nvPr>
            <p:ph type="title"/>
          </p:nvPr>
        </p:nvSpPr>
        <p:spPr/>
        <p:txBody>
          <a:bodyPr/>
          <a:lstStyle/>
          <a:p>
            <a:r>
              <a:rPr lang="en-US" dirty="0"/>
              <a:t>Defenses</a:t>
            </a:r>
          </a:p>
        </p:txBody>
      </p:sp>
      <p:sp>
        <p:nvSpPr>
          <p:cNvPr id="3" name="Content Placeholder 2">
            <a:extLst>
              <a:ext uri="{FF2B5EF4-FFF2-40B4-BE49-F238E27FC236}">
                <a16:creationId xmlns:a16="http://schemas.microsoft.com/office/drawing/2014/main" id="{3752F6DC-BB19-FC80-4864-ADFE0F736325}"/>
              </a:ext>
            </a:extLst>
          </p:cNvPr>
          <p:cNvSpPr>
            <a:spLocks noGrp="1"/>
          </p:cNvSpPr>
          <p:nvPr>
            <p:ph idx="1"/>
          </p:nvPr>
        </p:nvSpPr>
        <p:spPr/>
        <p:txBody>
          <a:bodyPr>
            <a:normAutofit fontScale="92500" lnSpcReduction="10000"/>
          </a:bodyPr>
          <a:lstStyle/>
          <a:p>
            <a:r>
              <a:rPr lang="en-US" dirty="0"/>
              <a:t>Protect your computer with spam filters, antivirus/anti-spyware software, and a firewall, and keep them updated. </a:t>
            </a:r>
          </a:p>
          <a:p>
            <a:r>
              <a:rPr lang="en-US" dirty="0"/>
              <a:t>Create a company email or hotline to report security incidents.</a:t>
            </a:r>
          </a:p>
          <a:p>
            <a:r>
              <a:rPr lang="en-US" dirty="0"/>
              <a:t>Make an effort to standardized URLs / redirect</a:t>
            </a:r>
          </a:p>
          <a:p>
            <a:r>
              <a:rPr lang="en-US" dirty="0"/>
              <a:t>Training that focuses on…</a:t>
            </a:r>
          </a:p>
          <a:p>
            <a:pPr lvl="1"/>
            <a:r>
              <a:rPr lang="en-US" dirty="0"/>
              <a:t>Recognizing URLs / email addresses</a:t>
            </a:r>
          </a:p>
          <a:p>
            <a:pPr lvl="1"/>
            <a:r>
              <a:rPr lang="en-US" dirty="0"/>
              <a:t>Reporting suspicious behavior</a:t>
            </a:r>
          </a:p>
          <a:p>
            <a:pPr lvl="1"/>
            <a:r>
              <a:rPr lang="en-US" dirty="0"/>
              <a:t>The value of information they have</a:t>
            </a:r>
          </a:p>
        </p:txBody>
      </p:sp>
      <p:sp>
        <p:nvSpPr>
          <p:cNvPr id="4" name="Date Placeholder 3">
            <a:extLst>
              <a:ext uri="{FF2B5EF4-FFF2-40B4-BE49-F238E27FC236}">
                <a16:creationId xmlns:a16="http://schemas.microsoft.com/office/drawing/2014/main" id="{1FA2C1E8-8724-FFCB-B542-CF9681DF2AD4}"/>
              </a:ext>
            </a:extLst>
          </p:cNvPr>
          <p:cNvSpPr>
            <a:spLocks noGrp="1"/>
          </p:cNvSpPr>
          <p:nvPr>
            <p:ph type="dt" sz="half" idx="10"/>
          </p:nvPr>
        </p:nvSpPr>
        <p:spPr/>
        <p:txBody>
          <a:bodyPr/>
          <a:lstStyle/>
          <a:p>
            <a:fld id="{B9867A03-0D75-4281-ABBC-48F8F2265ADC}" type="datetime1">
              <a:rPr lang="en-US" smtClean="0"/>
              <a:t>2022-10-03</a:t>
            </a:fld>
            <a:endParaRPr lang="en-US"/>
          </a:p>
        </p:txBody>
      </p:sp>
      <p:sp>
        <p:nvSpPr>
          <p:cNvPr id="6" name="Slide Number Placeholder 5">
            <a:extLst>
              <a:ext uri="{FF2B5EF4-FFF2-40B4-BE49-F238E27FC236}">
                <a16:creationId xmlns:a16="http://schemas.microsoft.com/office/drawing/2014/main" id="{1D040743-9F05-F23B-B000-DFA1CF487689}"/>
              </a:ext>
            </a:extLst>
          </p:cNvPr>
          <p:cNvSpPr>
            <a:spLocks noGrp="1"/>
          </p:cNvSpPr>
          <p:nvPr>
            <p:ph type="sldNum" sz="quarter" idx="12"/>
          </p:nvPr>
        </p:nvSpPr>
        <p:spPr/>
        <p:txBody>
          <a:bodyPr/>
          <a:lstStyle/>
          <a:p>
            <a:fld id="{DFDF98CC-160E-494C-8C3C-8CDC5FA257DE}" type="slidenum">
              <a:rPr lang="en-US" smtClean="0"/>
              <a:t>36</a:t>
            </a:fld>
            <a:endParaRPr lang="en-US"/>
          </a:p>
        </p:txBody>
      </p:sp>
    </p:spTree>
    <p:extLst>
      <p:ext uri="{BB962C8B-B14F-4D97-AF65-F5344CB8AC3E}">
        <p14:creationId xmlns:p14="http://schemas.microsoft.com/office/powerpoint/2010/main" val="3887179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6CB6-1E80-8D77-E729-7CD19943E50D}"/>
              </a:ext>
            </a:extLst>
          </p:cNvPr>
          <p:cNvSpPr>
            <a:spLocks noGrp="1"/>
          </p:cNvSpPr>
          <p:nvPr>
            <p:ph type="title"/>
          </p:nvPr>
        </p:nvSpPr>
        <p:spPr/>
        <p:txBody>
          <a:bodyPr/>
          <a:lstStyle/>
          <a:p>
            <a:r>
              <a:rPr lang="en-US" dirty="0"/>
              <a:t>Defenses</a:t>
            </a:r>
          </a:p>
        </p:txBody>
      </p:sp>
      <p:sp>
        <p:nvSpPr>
          <p:cNvPr id="3" name="Content Placeholder 2">
            <a:extLst>
              <a:ext uri="{FF2B5EF4-FFF2-40B4-BE49-F238E27FC236}">
                <a16:creationId xmlns:a16="http://schemas.microsoft.com/office/drawing/2014/main" id="{3752F6DC-BB19-FC80-4864-ADFE0F736325}"/>
              </a:ext>
            </a:extLst>
          </p:cNvPr>
          <p:cNvSpPr>
            <a:spLocks noGrp="1"/>
          </p:cNvSpPr>
          <p:nvPr>
            <p:ph idx="1"/>
          </p:nvPr>
        </p:nvSpPr>
        <p:spPr/>
        <p:txBody>
          <a:bodyPr>
            <a:normAutofit fontScale="92500" lnSpcReduction="10000"/>
          </a:bodyPr>
          <a:lstStyle/>
          <a:p>
            <a:r>
              <a:rPr lang="en-US" dirty="0"/>
              <a:t>Additional physical security awareness ensure that only those persons authorized to be in the facility has been granted access. </a:t>
            </a:r>
          </a:p>
          <a:p>
            <a:pPr lvl="1"/>
            <a:r>
              <a:rPr lang="en-US" altLang="en-US" dirty="0"/>
              <a:t>Easy secure document destruction</a:t>
            </a:r>
          </a:p>
          <a:p>
            <a:pPr lvl="1"/>
            <a:r>
              <a:rPr lang="en-US" altLang="en-US" dirty="0"/>
              <a:t>Lock dumpsters</a:t>
            </a:r>
          </a:p>
          <a:p>
            <a:pPr lvl="1"/>
            <a:r>
              <a:rPr lang="en-US" altLang="en-US" dirty="0"/>
              <a:t>Erase magnetic media </a:t>
            </a:r>
          </a:p>
          <a:p>
            <a:pPr lvl="1"/>
            <a:r>
              <a:rPr lang="en-US" dirty="0"/>
              <a:t>Escorted visitors</a:t>
            </a:r>
          </a:p>
          <a:p>
            <a:pPr lvl="1"/>
            <a:r>
              <a:rPr lang="en-US" dirty="0"/>
              <a:t>A strong badging process </a:t>
            </a:r>
          </a:p>
          <a:p>
            <a:pPr lvl="1"/>
            <a:r>
              <a:rPr lang="en-US" dirty="0"/>
              <a:t>Train employees to challenge strangers</a:t>
            </a:r>
          </a:p>
          <a:p>
            <a:pPr lvl="1"/>
            <a:r>
              <a:rPr lang="en-US" dirty="0"/>
              <a:t>Reinforce the importance of physical security</a:t>
            </a:r>
          </a:p>
        </p:txBody>
      </p:sp>
      <p:sp>
        <p:nvSpPr>
          <p:cNvPr id="4" name="Date Placeholder 3">
            <a:extLst>
              <a:ext uri="{FF2B5EF4-FFF2-40B4-BE49-F238E27FC236}">
                <a16:creationId xmlns:a16="http://schemas.microsoft.com/office/drawing/2014/main" id="{1FA2C1E8-8724-FFCB-B542-CF9681DF2AD4}"/>
              </a:ext>
            </a:extLst>
          </p:cNvPr>
          <p:cNvSpPr>
            <a:spLocks noGrp="1"/>
          </p:cNvSpPr>
          <p:nvPr>
            <p:ph type="dt" sz="half" idx="10"/>
          </p:nvPr>
        </p:nvSpPr>
        <p:spPr/>
        <p:txBody>
          <a:bodyPr/>
          <a:lstStyle/>
          <a:p>
            <a:fld id="{B9867A03-0D75-4281-ABBC-48F8F2265ADC}" type="datetime1">
              <a:rPr lang="en-US" smtClean="0"/>
              <a:t>2022-10-03</a:t>
            </a:fld>
            <a:endParaRPr lang="en-US"/>
          </a:p>
        </p:txBody>
      </p:sp>
      <p:sp>
        <p:nvSpPr>
          <p:cNvPr id="6" name="Slide Number Placeholder 5">
            <a:extLst>
              <a:ext uri="{FF2B5EF4-FFF2-40B4-BE49-F238E27FC236}">
                <a16:creationId xmlns:a16="http://schemas.microsoft.com/office/drawing/2014/main" id="{1D040743-9F05-F23B-B000-DFA1CF487689}"/>
              </a:ext>
            </a:extLst>
          </p:cNvPr>
          <p:cNvSpPr>
            <a:spLocks noGrp="1"/>
          </p:cNvSpPr>
          <p:nvPr>
            <p:ph type="sldNum" sz="quarter" idx="12"/>
          </p:nvPr>
        </p:nvSpPr>
        <p:spPr/>
        <p:txBody>
          <a:bodyPr/>
          <a:lstStyle/>
          <a:p>
            <a:fld id="{DFDF98CC-160E-494C-8C3C-8CDC5FA257DE}" type="slidenum">
              <a:rPr lang="en-US" smtClean="0"/>
              <a:t>37</a:t>
            </a:fld>
            <a:endParaRPr lang="en-US"/>
          </a:p>
        </p:txBody>
      </p:sp>
    </p:spTree>
    <p:extLst>
      <p:ext uri="{BB962C8B-B14F-4D97-AF65-F5344CB8AC3E}">
        <p14:creationId xmlns:p14="http://schemas.microsoft.com/office/powerpoint/2010/main" val="3886742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26CB6-1E80-8D77-E729-7CD19943E50D}"/>
              </a:ext>
            </a:extLst>
          </p:cNvPr>
          <p:cNvSpPr>
            <a:spLocks noGrp="1"/>
          </p:cNvSpPr>
          <p:nvPr>
            <p:ph type="title"/>
          </p:nvPr>
        </p:nvSpPr>
        <p:spPr/>
        <p:txBody>
          <a:bodyPr/>
          <a:lstStyle/>
          <a:p>
            <a:r>
              <a:rPr lang="en-US" dirty="0"/>
              <a:t>Reinforcement mechanisms</a:t>
            </a:r>
          </a:p>
        </p:txBody>
      </p:sp>
      <p:sp>
        <p:nvSpPr>
          <p:cNvPr id="3" name="Content Placeholder 2">
            <a:extLst>
              <a:ext uri="{FF2B5EF4-FFF2-40B4-BE49-F238E27FC236}">
                <a16:creationId xmlns:a16="http://schemas.microsoft.com/office/drawing/2014/main" id="{3752F6DC-BB19-FC80-4864-ADFE0F736325}"/>
              </a:ext>
            </a:extLst>
          </p:cNvPr>
          <p:cNvSpPr>
            <a:spLocks noGrp="1"/>
          </p:cNvSpPr>
          <p:nvPr>
            <p:ph idx="1"/>
          </p:nvPr>
        </p:nvSpPr>
        <p:spPr/>
        <p:txBody>
          <a:bodyPr>
            <a:normAutofit/>
          </a:bodyPr>
          <a:lstStyle/>
          <a:p>
            <a:r>
              <a:rPr lang="en-US" dirty="0"/>
              <a:t>As part of this training or education process, reinforce a ‘good catch’ made by an employee.  </a:t>
            </a:r>
          </a:p>
          <a:p>
            <a:endParaRPr lang="en-US" dirty="0"/>
          </a:p>
          <a:p>
            <a:r>
              <a:rPr lang="en-US" dirty="0"/>
              <a:t>When an employee does the right thing, make sure they receive proper recognition. Train the employees on who to call if they suspect they are being socially engineered. </a:t>
            </a:r>
          </a:p>
        </p:txBody>
      </p:sp>
      <p:sp>
        <p:nvSpPr>
          <p:cNvPr id="4" name="Date Placeholder 3">
            <a:extLst>
              <a:ext uri="{FF2B5EF4-FFF2-40B4-BE49-F238E27FC236}">
                <a16:creationId xmlns:a16="http://schemas.microsoft.com/office/drawing/2014/main" id="{1FA2C1E8-8724-FFCB-B542-CF9681DF2AD4}"/>
              </a:ext>
            </a:extLst>
          </p:cNvPr>
          <p:cNvSpPr>
            <a:spLocks noGrp="1"/>
          </p:cNvSpPr>
          <p:nvPr>
            <p:ph type="dt" sz="half" idx="10"/>
          </p:nvPr>
        </p:nvSpPr>
        <p:spPr/>
        <p:txBody>
          <a:bodyPr/>
          <a:lstStyle/>
          <a:p>
            <a:fld id="{B9867A03-0D75-4281-ABBC-48F8F2265ADC}" type="datetime1">
              <a:rPr lang="en-US" smtClean="0"/>
              <a:t>2022-10-03</a:t>
            </a:fld>
            <a:endParaRPr lang="en-US"/>
          </a:p>
        </p:txBody>
      </p:sp>
      <p:sp>
        <p:nvSpPr>
          <p:cNvPr id="6" name="Slide Number Placeholder 5">
            <a:extLst>
              <a:ext uri="{FF2B5EF4-FFF2-40B4-BE49-F238E27FC236}">
                <a16:creationId xmlns:a16="http://schemas.microsoft.com/office/drawing/2014/main" id="{1D040743-9F05-F23B-B000-DFA1CF487689}"/>
              </a:ext>
            </a:extLst>
          </p:cNvPr>
          <p:cNvSpPr>
            <a:spLocks noGrp="1"/>
          </p:cNvSpPr>
          <p:nvPr>
            <p:ph type="sldNum" sz="quarter" idx="12"/>
          </p:nvPr>
        </p:nvSpPr>
        <p:spPr/>
        <p:txBody>
          <a:bodyPr/>
          <a:lstStyle/>
          <a:p>
            <a:fld id="{DFDF98CC-160E-494C-8C3C-8CDC5FA257DE}" type="slidenum">
              <a:rPr lang="en-US" smtClean="0"/>
              <a:t>38</a:t>
            </a:fld>
            <a:endParaRPr lang="en-US"/>
          </a:p>
        </p:txBody>
      </p:sp>
    </p:spTree>
    <p:extLst>
      <p:ext uri="{BB962C8B-B14F-4D97-AF65-F5344CB8AC3E}">
        <p14:creationId xmlns:p14="http://schemas.microsoft.com/office/powerpoint/2010/main" val="1805829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Culture of Awareness</a:t>
            </a:r>
          </a:p>
        </p:txBody>
      </p:sp>
      <p:sp>
        <p:nvSpPr>
          <p:cNvPr id="3" name="Content Placeholder 2"/>
          <p:cNvSpPr>
            <a:spLocks noGrp="1"/>
          </p:cNvSpPr>
          <p:nvPr>
            <p:ph idx="1"/>
          </p:nvPr>
        </p:nvSpPr>
        <p:spPr/>
        <p:txBody>
          <a:bodyPr>
            <a:normAutofit/>
          </a:bodyPr>
          <a:lstStyle/>
          <a:p>
            <a:pPr marL="285750" indent="-285750">
              <a:spcBef>
                <a:spcPts val="0"/>
              </a:spcBef>
              <a:spcAft>
                <a:spcPts val="600"/>
              </a:spcAft>
              <a:buSzPct val="75000"/>
            </a:pPr>
            <a:r>
              <a:rPr lang="en-US" dirty="0">
                <a:latin typeface="Verdana" panose="020B0604030504040204" pitchFamily="34" charset="0"/>
                <a:ea typeface="Verdana" panose="020B0604030504040204" pitchFamily="34" charset="0"/>
                <a:cs typeface="Verdana" panose="020B0604030504040204" pitchFamily="34" charset="0"/>
              </a:rPr>
              <a:t>Annual security awareness training</a:t>
            </a:r>
          </a:p>
          <a:p>
            <a:pPr marL="285750" indent="-285750">
              <a:spcBef>
                <a:spcPts val="0"/>
              </a:spcBef>
              <a:spcAft>
                <a:spcPts val="600"/>
              </a:spcAft>
              <a:buSzPct val="75000"/>
            </a:pPr>
            <a:r>
              <a:rPr lang="en-US" dirty="0">
                <a:latin typeface="Verdana" panose="020B0604030504040204" pitchFamily="34" charset="0"/>
                <a:ea typeface="Verdana" panose="020B0604030504040204" pitchFamily="34" charset="0"/>
                <a:cs typeface="Verdana" panose="020B0604030504040204" pitchFamily="34" charset="0"/>
              </a:rPr>
              <a:t>Monthly security tips</a:t>
            </a:r>
          </a:p>
          <a:p>
            <a:pPr marL="285750" indent="-285750">
              <a:spcBef>
                <a:spcPts val="0"/>
              </a:spcBef>
              <a:spcAft>
                <a:spcPts val="600"/>
              </a:spcAft>
              <a:buSzPct val="75000"/>
            </a:pPr>
            <a:r>
              <a:rPr lang="en-US" dirty="0">
                <a:latin typeface="Verdana" panose="020B0604030504040204" pitchFamily="34" charset="0"/>
                <a:ea typeface="Verdana" panose="020B0604030504040204" pitchFamily="34" charset="0"/>
                <a:cs typeface="Verdana" panose="020B0604030504040204" pitchFamily="34" charset="0"/>
              </a:rPr>
              <a:t>Internal phishing</a:t>
            </a:r>
          </a:p>
          <a:p>
            <a:pPr marL="285750" indent="-285750">
              <a:spcBef>
                <a:spcPts val="0"/>
              </a:spcBef>
              <a:spcAft>
                <a:spcPts val="600"/>
              </a:spcAft>
              <a:buSzPct val="75000"/>
            </a:pPr>
            <a:r>
              <a:rPr lang="en-US" dirty="0">
                <a:latin typeface="Verdana" panose="020B0604030504040204" pitchFamily="34" charset="0"/>
                <a:ea typeface="Verdana" panose="020B0604030504040204" pitchFamily="34" charset="0"/>
                <a:cs typeface="Verdana" panose="020B0604030504040204" pitchFamily="34" charset="0"/>
              </a:rPr>
              <a:t>The “See it Say it” Program </a:t>
            </a:r>
          </a:p>
        </p:txBody>
      </p:sp>
    </p:spTree>
    <p:extLst>
      <p:ext uri="{BB962C8B-B14F-4D97-AF65-F5344CB8AC3E}">
        <p14:creationId xmlns:p14="http://schemas.microsoft.com/office/powerpoint/2010/main" val="2582512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examples of successful propaganda">
            <a:extLst>
              <a:ext uri="{FF2B5EF4-FFF2-40B4-BE49-F238E27FC236}">
                <a16:creationId xmlns:a16="http://schemas.microsoft.com/office/drawing/2014/main" id="{E621BFDF-211B-4ABB-8633-2B0B81660F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5119" y="1123527"/>
            <a:ext cx="3016144" cy="4604800"/>
          </a:xfrm>
          <a:prstGeom prst="rect">
            <a:avLst/>
          </a:prstGeom>
          <a:noFill/>
          <a:extLst>
            <a:ext uri="{909E8E84-426E-40DD-AFC4-6F175D3DCCD1}">
              <a14:hiddenFill xmlns:a14="http://schemas.microsoft.com/office/drawing/2010/main">
                <a:solidFill>
                  <a:srgbClr val="FFFFFF"/>
                </a:solidFill>
              </a14:hiddenFill>
            </a:ext>
          </a:extLst>
        </p:spPr>
      </p:pic>
      <p:cxnSp>
        <p:nvCxnSpPr>
          <p:cNvPr id="2054" name="Straight Connector 7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2" name="Picture 4" descr="Image result for propaganda&quot;">
            <a:extLst>
              <a:ext uri="{FF2B5EF4-FFF2-40B4-BE49-F238E27FC236}">
                <a16:creationId xmlns:a16="http://schemas.microsoft.com/office/drawing/2014/main" id="{EAC69B52-67E2-4575-9A5B-20DC3C3C1C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30984" y="1123527"/>
            <a:ext cx="3096728" cy="4604800"/>
          </a:xfrm>
          <a:prstGeom prst="rect">
            <a:avLst/>
          </a:prstGeom>
          <a:noFill/>
          <a:extLst>
            <a:ext uri="{909E8E84-426E-40DD-AFC4-6F175D3DCCD1}">
              <a14:hiddenFill xmlns:a14="http://schemas.microsoft.com/office/drawing/2010/main">
                <a:solidFill>
                  <a:srgbClr val="FFFFFF"/>
                </a:solidFill>
              </a14:hiddenFill>
            </a:ext>
          </a:extLst>
        </p:spPr>
      </p:pic>
      <p:cxnSp>
        <p:nvCxnSpPr>
          <p:cNvPr id="2055" name="Straight Connector 7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Russian poster (1944)- &quot;You'll Have A Happy Life&quot; (With images ...">
            <a:extLst>
              <a:ext uri="{FF2B5EF4-FFF2-40B4-BE49-F238E27FC236}">
                <a16:creationId xmlns:a16="http://schemas.microsoft.com/office/drawing/2014/main" id="{3BCD082E-0BC1-4FCB-885F-1852EB0FB2F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84044" y="1123528"/>
            <a:ext cx="3073704" cy="460480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3">
            <a:extLst>
              <a:ext uri="{FF2B5EF4-FFF2-40B4-BE49-F238E27FC236}">
                <a16:creationId xmlns:a16="http://schemas.microsoft.com/office/drawing/2014/main" id="{6F79B7A2-BB5F-4C94-AE83-8E8C448F6EF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lgn="l" defTabSz="914400">
              <a:spcAft>
                <a:spcPts val="600"/>
              </a:spcAft>
            </a:pPr>
            <a:fld id="{B9867A03-0D75-4281-ABBC-48F8F2265ADC}" type="datetime1">
              <a:rPr lang="en-US" sz="1200" smtClean="0"/>
              <a:pPr algn="l" defTabSz="914400">
                <a:spcAft>
                  <a:spcPts val="600"/>
                </a:spcAft>
              </a:pPr>
              <a:t>2022-09-30</a:t>
            </a:fld>
            <a:endParaRPr lang="en-US" sz="1200" dirty="0"/>
          </a:p>
        </p:txBody>
      </p:sp>
      <p:sp>
        <p:nvSpPr>
          <p:cNvPr id="5" name="Footer Placeholder 4">
            <a:extLst>
              <a:ext uri="{FF2B5EF4-FFF2-40B4-BE49-F238E27FC236}">
                <a16:creationId xmlns:a16="http://schemas.microsoft.com/office/drawing/2014/main" id="{2A0946CC-B1A1-495B-8899-1ACE1A857D4E}"/>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defTabSz="914400">
              <a:spcAft>
                <a:spcPts val="600"/>
              </a:spcAft>
            </a:pPr>
            <a:r>
              <a:rPr lang="en-US" sz="1200" kern="1200" dirty="0">
                <a:solidFill>
                  <a:schemeClr val="tx1">
                    <a:tint val="75000"/>
                  </a:schemeClr>
                </a:solidFill>
                <a:latin typeface="+mn-lt"/>
                <a:ea typeface="+mn-ea"/>
                <a:cs typeface="+mn-cs"/>
              </a:rPr>
              <a:t>CYB 303 – Prof. C. R. Johnson</a:t>
            </a:r>
          </a:p>
        </p:txBody>
      </p:sp>
      <p:sp>
        <p:nvSpPr>
          <p:cNvPr id="7" name="Slide Number Placeholder 5">
            <a:extLst>
              <a:ext uri="{FF2B5EF4-FFF2-40B4-BE49-F238E27FC236}">
                <a16:creationId xmlns:a16="http://schemas.microsoft.com/office/drawing/2014/main" id="{F300A513-8BB8-4CB0-A1BE-4640455107E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pPr defTabSz="914400">
                <a:spcAft>
                  <a:spcPts val="600"/>
                </a:spcAft>
              </a:pPr>
              <a:t>4</a:t>
            </a:fld>
            <a:endParaRPr lang="en-US" sz="1200"/>
          </a:p>
        </p:txBody>
      </p:sp>
    </p:spTree>
    <p:extLst>
      <p:ext uri="{BB962C8B-B14F-4D97-AF65-F5344CB8AC3E}">
        <p14:creationId xmlns:p14="http://schemas.microsoft.com/office/powerpoint/2010/main" val="1360595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B882E441-FBBB-4BE0-AD21-E7ADF5F6A4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72A9CFA7-7B9A-4AD7-AB70-C7667C59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02D181EE-0684-4FB2-A7D1-87DC0D9E37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65F0E1C9-0581-49F0-9914-4BA9274E9FD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921A05EA-3A7D-47C1-AFB8-55355BA87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09782112-2D7D-4B3E-A1F0-A1C3819AD8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4F9C8459-423F-4B2B-ADBE-439B86106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86C3962-CCDF-4801-824A-25618CC479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D640D23A-5BDE-4714-8681-936AAC57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4F8E92AC-B601-4317-B46F-8ED054DB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0CF7AD71-F8E9-4F13-BBB9-8D3856C98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32F7368C-4F04-45C5-8243-9E26D8DB11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335A85BC-6E54-4DE0-BB0C-A54BADF22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E7DFA615-C86D-46F3-9A2D-A66EC25C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8C9054DF-8242-4F51-AA1F-2C3E578934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C8597469-1168-4794-BA2D-5D8BDAA79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0A19C83D-19FF-4041-B0F8-EB49ABD6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A2794D14-45AE-4C56-893E-1618DE365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5B5CB3C0-3FEC-445D-9AE7-B76DC8318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EF87049D-247B-4090-A5FD-72596A49C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D048CEC-518F-4BCB-A350-C0B61016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AA6F6866-13D5-468C-84DE-36A4F41BE7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41E0D740-4AD8-417B-873E-ADFE6632E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193D799E-85C6-4E13-94FB-1B1629A17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F60165E1-F8F1-4814-B0D9-A1806CE34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1289F749-6039-4BA9-A27C-DDEA97BAF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E81B336E-CA05-40DD-A252-78B1426565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27CEA681-1510-4213-A605-0A250A7486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99A7CF31-4EC7-47B7-9A6B-95A0CFC79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733E9F48-DD20-413A-A03E-7C7EF1EFC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9AC11C72-708D-4226-83D9-846584786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3BDCBC2-F3C9-4322-A19F-92D799BA2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D6499DC4-58DE-4F54-8244-418F53503E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FF4F0425-C4EA-4063-86D6-BA8336ECCE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CBF60FB4-6211-4E97-B5B8-32B0997F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21925C84-D56D-4B52-874C-AC2783823C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518070E4-22B7-4742-B08A-1BE99661E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25D21C8-5AC6-464B-B6C7-1347BEF537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A17FB258-8D26-45E8-8E81-50E9C1DF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1F572CD7-AE60-496C-8D34-233853EFB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BBFDA56D-E398-47C5-B776-15DD0A9A11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4D235837-DEDB-47AF-A9F8-2C0CD0355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03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44FF133-27A8-4171-9283-0A0EF6BCB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descr="Image result for propaganda&quot;">
            <a:extLst>
              <a:ext uri="{FF2B5EF4-FFF2-40B4-BE49-F238E27FC236}">
                <a16:creationId xmlns:a16="http://schemas.microsoft.com/office/drawing/2014/main" id="{62A965F1-E263-4D94-97B5-49E0BF074C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37860" y="643467"/>
            <a:ext cx="3983312"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cle Sam - Wikipedia">
            <a:extLst>
              <a:ext uri="{FF2B5EF4-FFF2-40B4-BE49-F238E27FC236}">
                <a16:creationId xmlns:a16="http://schemas.microsoft.com/office/drawing/2014/main" id="{6B0F689D-7BFA-4241-B2DA-7AA93D30ADB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66369" y="643467"/>
            <a:ext cx="4192227" cy="5571066"/>
          </a:xfrm>
          <a:prstGeom prst="rect">
            <a:avLst/>
          </a:prstGeom>
          <a:noFill/>
          <a:extLst>
            <a:ext uri="{909E8E84-426E-40DD-AFC4-6F175D3DCCD1}">
              <a14:hiddenFill xmlns:a14="http://schemas.microsoft.com/office/drawing/2010/main">
                <a:solidFill>
                  <a:srgbClr val="FFFFFF"/>
                </a:solidFill>
              </a14:hiddenFill>
            </a:ext>
          </a:extLst>
        </p:spPr>
      </p:pic>
      <p:sp>
        <p:nvSpPr>
          <p:cNvPr id="60" name="Date Placeholder 3">
            <a:extLst>
              <a:ext uri="{FF2B5EF4-FFF2-40B4-BE49-F238E27FC236}">
                <a16:creationId xmlns:a16="http://schemas.microsoft.com/office/drawing/2014/main" id="{F75F0BE2-51BF-464B-AC73-537B48724C2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lgn="l" defTabSz="914400">
              <a:spcAft>
                <a:spcPts val="600"/>
              </a:spcAft>
            </a:pPr>
            <a:fld id="{B9867A03-0D75-4281-ABBC-48F8F2265ADC}" type="datetime1">
              <a:rPr lang="en-US" sz="1200" smtClean="0"/>
              <a:pPr algn="l" defTabSz="914400">
                <a:spcAft>
                  <a:spcPts val="600"/>
                </a:spcAft>
              </a:pPr>
              <a:t>2022-09-30</a:t>
            </a:fld>
            <a:endParaRPr lang="en-US" sz="1200" dirty="0"/>
          </a:p>
        </p:txBody>
      </p:sp>
      <p:sp>
        <p:nvSpPr>
          <p:cNvPr id="61" name="Footer Placeholder 4">
            <a:extLst>
              <a:ext uri="{FF2B5EF4-FFF2-40B4-BE49-F238E27FC236}">
                <a16:creationId xmlns:a16="http://schemas.microsoft.com/office/drawing/2014/main" id="{CD436171-C00C-4EE0-9327-9E1675EC38C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defTabSz="914400">
              <a:spcAft>
                <a:spcPts val="600"/>
              </a:spcAft>
            </a:pPr>
            <a:r>
              <a:rPr lang="en-US" sz="1200" kern="1200" dirty="0">
                <a:solidFill>
                  <a:schemeClr val="tx1">
                    <a:tint val="75000"/>
                  </a:schemeClr>
                </a:solidFill>
                <a:latin typeface="+mn-lt"/>
                <a:ea typeface="+mn-ea"/>
                <a:cs typeface="+mn-cs"/>
              </a:rPr>
              <a:t>CYB 303 – Prof. C. R. Johnson</a:t>
            </a:r>
          </a:p>
        </p:txBody>
      </p:sp>
      <p:sp>
        <p:nvSpPr>
          <p:cNvPr id="62" name="Slide Number Placeholder 5">
            <a:extLst>
              <a:ext uri="{FF2B5EF4-FFF2-40B4-BE49-F238E27FC236}">
                <a16:creationId xmlns:a16="http://schemas.microsoft.com/office/drawing/2014/main" id="{5F2CC87A-2990-4A29-B43D-557BD35A75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pPr defTabSz="914400">
                <a:spcAft>
                  <a:spcPts val="600"/>
                </a:spcAft>
              </a:pPr>
              <a:t>5</a:t>
            </a:fld>
            <a:endParaRPr lang="en-US" sz="1200"/>
          </a:p>
        </p:txBody>
      </p:sp>
    </p:spTree>
    <p:extLst>
      <p:ext uri="{BB962C8B-B14F-4D97-AF65-F5344CB8AC3E}">
        <p14:creationId xmlns:p14="http://schemas.microsoft.com/office/powerpoint/2010/main" val="176749919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78" name="Rectangle 77">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078" name="Picture 6" descr="examples of successful propaganda">
            <a:extLst>
              <a:ext uri="{FF2B5EF4-FFF2-40B4-BE49-F238E27FC236}">
                <a16:creationId xmlns:a16="http://schemas.microsoft.com/office/drawing/2014/main" id="{74E27395-E0CA-4FC4-A959-7B2FB53AD8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568" y="891387"/>
            <a:ext cx="3209544" cy="4772556"/>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82" name="Rectangle 81">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Image result for propaganda&quot;">
            <a:extLst>
              <a:ext uri="{FF2B5EF4-FFF2-40B4-BE49-F238E27FC236}">
                <a16:creationId xmlns:a16="http://schemas.microsoft.com/office/drawing/2014/main" id="{AF88524E-C25A-4AC2-9FB0-F2DAA1DDB9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87333" y="1109054"/>
            <a:ext cx="3209544" cy="4337221"/>
          </a:xfrm>
          <a:prstGeom prst="rect">
            <a:avLst/>
          </a:prstGeom>
          <a:noFill/>
          <a:extLst>
            <a:ext uri="{909E8E84-426E-40DD-AFC4-6F175D3DCCD1}">
              <a14:hiddenFill xmlns:a14="http://schemas.microsoft.com/office/drawing/2010/main">
                <a:solidFill>
                  <a:srgbClr val="FFFFFF"/>
                </a:solidFill>
              </a14:hiddenFill>
            </a:ext>
          </a:extLst>
        </p:spPr>
      </p:pic>
      <p:grpSp>
        <p:nvGrpSpPr>
          <p:cNvPr id="85" name="Group 84">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86" name="Rectangle 85">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076" name="Picture 4" descr="examples of successful propaganda">
            <a:extLst>
              <a:ext uri="{FF2B5EF4-FFF2-40B4-BE49-F238E27FC236}">
                <a16:creationId xmlns:a16="http://schemas.microsoft.com/office/drawing/2014/main" id="{81FAC0C7-1838-4B3F-8BDE-628094BFCE8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75887" y="1200290"/>
            <a:ext cx="3209544" cy="4154749"/>
          </a:xfrm>
          <a:prstGeom prst="rect">
            <a:avLst/>
          </a:prstGeom>
          <a:noFill/>
          <a:extLst>
            <a:ext uri="{909E8E84-426E-40DD-AFC4-6F175D3DCCD1}">
              <a14:hiddenFill xmlns:a14="http://schemas.microsoft.com/office/drawing/2010/main">
                <a:solidFill>
                  <a:srgbClr val="FFFFFF"/>
                </a:solidFill>
              </a14:hiddenFill>
            </a:ext>
          </a:extLst>
        </p:spPr>
      </p:pic>
      <p:sp>
        <p:nvSpPr>
          <p:cNvPr id="20" name="Date Placeholder 3">
            <a:extLst>
              <a:ext uri="{FF2B5EF4-FFF2-40B4-BE49-F238E27FC236}">
                <a16:creationId xmlns:a16="http://schemas.microsoft.com/office/drawing/2014/main" id="{EC4EAD54-BD4D-4EEA-99A4-11097FCF2C7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lgn="l" defTabSz="914400">
              <a:spcAft>
                <a:spcPts val="600"/>
              </a:spcAft>
            </a:pPr>
            <a:fld id="{B9867A03-0D75-4281-ABBC-48F8F2265ADC}" type="datetime1">
              <a:rPr lang="en-US" sz="1200" smtClean="0"/>
              <a:pPr algn="l" defTabSz="914400">
                <a:spcAft>
                  <a:spcPts val="600"/>
                </a:spcAft>
              </a:pPr>
              <a:t>2022-09-30</a:t>
            </a:fld>
            <a:endParaRPr lang="en-US" sz="1200" dirty="0"/>
          </a:p>
        </p:txBody>
      </p:sp>
      <p:sp>
        <p:nvSpPr>
          <p:cNvPr id="21" name="Footer Placeholder 4">
            <a:extLst>
              <a:ext uri="{FF2B5EF4-FFF2-40B4-BE49-F238E27FC236}">
                <a16:creationId xmlns:a16="http://schemas.microsoft.com/office/drawing/2014/main" id="{60C2643C-BD35-418C-A078-7E963E90949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defTabSz="914400">
              <a:spcAft>
                <a:spcPts val="600"/>
              </a:spcAft>
            </a:pPr>
            <a:r>
              <a:rPr lang="en-US" sz="1200" kern="1200" dirty="0">
                <a:solidFill>
                  <a:schemeClr val="tx1">
                    <a:tint val="75000"/>
                  </a:schemeClr>
                </a:solidFill>
                <a:latin typeface="+mn-lt"/>
                <a:ea typeface="+mn-ea"/>
                <a:cs typeface="+mn-cs"/>
              </a:rPr>
              <a:t>CYB 303 – Prof. C. R. Johnson</a:t>
            </a:r>
          </a:p>
        </p:txBody>
      </p:sp>
      <p:sp>
        <p:nvSpPr>
          <p:cNvPr id="22" name="Slide Number Placeholder 5">
            <a:extLst>
              <a:ext uri="{FF2B5EF4-FFF2-40B4-BE49-F238E27FC236}">
                <a16:creationId xmlns:a16="http://schemas.microsoft.com/office/drawing/2014/main" id="{84BCDB35-BC94-4417-AFDC-35FCB15682E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pPr defTabSz="914400">
                <a:spcAft>
                  <a:spcPts val="600"/>
                </a:spcAft>
              </a:pPr>
              <a:t>6</a:t>
            </a:fld>
            <a:endParaRPr lang="en-US" sz="1200"/>
          </a:p>
        </p:txBody>
      </p:sp>
    </p:spTree>
    <p:extLst>
      <p:ext uri="{BB962C8B-B14F-4D97-AF65-F5344CB8AC3E}">
        <p14:creationId xmlns:p14="http://schemas.microsoft.com/office/powerpoint/2010/main" val="1802657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78" name="Rectangle 77">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82" name="Rectangle 81">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86" name="Rectangle 85">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Date Placeholder 3">
            <a:extLst>
              <a:ext uri="{FF2B5EF4-FFF2-40B4-BE49-F238E27FC236}">
                <a16:creationId xmlns:a16="http://schemas.microsoft.com/office/drawing/2014/main" id="{EC4EAD54-BD4D-4EEA-99A4-11097FCF2C7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lgn="l" defTabSz="914400">
              <a:spcAft>
                <a:spcPts val="600"/>
              </a:spcAft>
            </a:pPr>
            <a:fld id="{B9867A03-0D75-4281-ABBC-48F8F2265ADC}" type="datetime1">
              <a:rPr lang="en-US" sz="1200" smtClean="0"/>
              <a:pPr algn="l" defTabSz="914400">
                <a:spcAft>
                  <a:spcPts val="600"/>
                </a:spcAft>
              </a:pPr>
              <a:t>2022-10-02</a:t>
            </a:fld>
            <a:endParaRPr lang="en-US" sz="1200" dirty="0"/>
          </a:p>
        </p:txBody>
      </p:sp>
      <p:sp>
        <p:nvSpPr>
          <p:cNvPr id="21" name="Footer Placeholder 4">
            <a:extLst>
              <a:ext uri="{FF2B5EF4-FFF2-40B4-BE49-F238E27FC236}">
                <a16:creationId xmlns:a16="http://schemas.microsoft.com/office/drawing/2014/main" id="{60C2643C-BD35-418C-A078-7E963E90949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defTabSz="914400">
              <a:spcAft>
                <a:spcPts val="600"/>
              </a:spcAft>
            </a:pPr>
            <a:r>
              <a:rPr lang="en-US" sz="1200" kern="1200" dirty="0">
                <a:solidFill>
                  <a:schemeClr val="tx1">
                    <a:tint val="75000"/>
                  </a:schemeClr>
                </a:solidFill>
                <a:latin typeface="+mn-lt"/>
                <a:ea typeface="+mn-ea"/>
                <a:cs typeface="+mn-cs"/>
              </a:rPr>
              <a:t>CYB 303 – Prof. C. R. Johnson</a:t>
            </a:r>
          </a:p>
        </p:txBody>
      </p:sp>
      <p:sp>
        <p:nvSpPr>
          <p:cNvPr id="22" name="Slide Number Placeholder 5">
            <a:extLst>
              <a:ext uri="{FF2B5EF4-FFF2-40B4-BE49-F238E27FC236}">
                <a16:creationId xmlns:a16="http://schemas.microsoft.com/office/drawing/2014/main" id="{84BCDB35-BC94-4417-AFDC-35FCB15682E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pPr defTabSz="914400">
                <a:spcAft>
                  <a:spcPts val="600"/>
                </a:spcAft>
              </a:pPr>
              <a:t>7</a:t>
            </a:fld>
            <a:endParaRPr lang="en-US" sz="1200"/>
          </a:p>
        </p:txBody>
      </p:sp>
      <p:pic>
        <p:nvPicPr>
          <p:cNvPr id="2050" name="Picture 2" descr="Cybersecurity Posters | Inspired eLearning Resources">
            <a:extLst>
              <a:ext uri="{FF2B5EF4-FFF2-40B4-BE49-F238E27FC236}">
                <a16:creationId xmlns:a16="http://schemas.microsoft.com/office/drawing/2014/main" id="{5A18A41B-A325-0E76-7FCF-7B7A5FC23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522" y="886877"/>
            <a:ext cx="3093635" cy="47815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yber Security awareness poster (printable A4 size poster) | Cyber ...">
            <a:extLst>
              <a:ext uri="{FF2B5EF4-FFF2-40B4-BE49-F238E27FC236}">
                <a16:creationId xmlns:a16="http://schemas.microsoft.com/office/drawing/2014/main" id="{41E5B4B2-D44C-4A0B-F3CF-41434A6F0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100" y="950891"/>
            <a:ext cx="3289799" cy="46535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formation Technology / Cyber Security Poster Contest">
            <a:extLst>
              <a:ext uri="{FF2B5EF4-FFF2-40B4-BE49-F238E27FC236}">
                <a16:creationId xmlns:a16="http://schemas.microsoft.com/office/drawing/2014/main" id="{B416A74C-DB1F-75EE-8399-AC5614642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6465" y="1002235"/>
            <a:ext cx="3148387" cy="455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78" name="Rectangle 77">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82" name="Rectangle 81">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86" name="Rectangle 85">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Date Placeholder 3">
            <a:extLst>
              <a:ext uri="{FF2B5EF4-FFF2-40B4-BE49-F238E27FC236}">
                <a16:creationId xmlns:a16="http://schemas.microsoft.com/office/drawing/2014/main" id="{EC4EAD54-BD4D-4EEA-99A4-11097FCF2C7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lgn="l" defTabSz="914400">
              <a:spcAft>
                <a:spcPts val="600"/>
              </a:spcAft>
            </a:pPr>
            <a:fld id="{B9867A03-0D75-4281-ABBC-48F8F2265ADC}" type="datetime1">
              <a:rPr lang="en-US" sz="1200" smtClean="0"/>
              <a:pPr algn="l" defTabSz="914400">
                <a:spcAft>
                  <a:spcPts val="600"/>
                </a:spcAft>
              </a:pPr>
              <a:t>2022-10-02</a:t>
            </a:fld>
            <a:endParaRPr lang="en-US" sz="1200" dirty="0"/>
          </a:p>
        </p:txBody>
      </p:sp>
      <p:sp>
        <p:nvSpPr>
          <p:cNvPr id="21" name="Footer Placeholder 4">
            <a:extLst>
              <a:ext uri="{FF2B5EF4-FFF2-40B4-BE49-F238E27FC236}">
                <a16:creationId xmlns:a16="http://schemas.microsoft.com/office/drawing/2014/main" id="{60C2643C-BD35-418C-A078-7E963E90949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defTabSz="914400">
              <a:spcAft>
                <a:spcPts val="600"/>
              </a:spcAft>
            </a:pPr>
            <a:r>
              <a:rPr lang="en-US" sz="1200" kern="1200" dirty="0">
                <a:solidFill>
                  <a:schemeClr val="tx1">
                    <a:tint val="75000"/>
                  </a:schemeClr>
                </a:solidFill>
                <a:latin typeface="+mn-lt"/>
                <a:ea typeface="+mn-ea"/>
                <a:cs typeface="+mn-cs"/>
              </a:rPr>
              <a:t>CYB 303 – Prof. C. R. Johnson</a:t>
            </a:r>
          </a:p>
        </p:txBody>
      </p:sp>
      <p:sp>
        <p:nvSpPr>
          <p:cNvPr id="22" name="Slide Number Placeholder 5">
            <a:extLst>
              <a:ext uri="{FF2B5EF4-FFF2-40B4-BE49-F238E27FC236}">
                <a16:creationId xmlns:a16="http://schemas.microsoft.com/office/drawing/2014/main" id="{84BCDB35-BC94-4417-AFDC-35FCB15682E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pPr defTabSz="914400">
                <a:spcAft>
                  <a:spcPts val="600"/>
                </a:spcAft>
              </a:pPr>
              <a:t>8</a:t>
            </a:fld>
            <a:endParaRPr lang="en-US" sz="1200"/>
          </a:p>
        </p:txBody>
      </p:sp>
      <p:pic>
        <p:nvPicPr>
          <p:cNvPr id="3074" name="Picture 2" descr="Printable A4 size cyber security awareness poster. | Cyber security ...">
            <a:extLst>
              <a:ext uri="{FF2B5EF4-FFF2-40B4-BE49-F238E27FC236}">
                <a16:creationId xmlns:a16="http://schemas.microsoft.com/office/drawing/2014/main" id="{1831CA5B-1B69-A1EE-2158-8A8CCE75E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82" y="884042"/>
            <a:ext cx="3384316" cy="47872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yber Safe Work Security Awareness Poster May 2019 | CourseVector">
            <a:extLst>
              <a:ext uri="{FF2B5EF4-FFF2-40B4-BE49-F238E27FC236}">
                <a16:creationId xmlns:a16="http://schemas.microsoft.com/office/drawing/2014/main" id="{653341D8-7A45-2647-CFF2-951583282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519" y="1140853"/>
            <a:ext cx="3296962" cy="42668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n on Cybersecurity">
            <a:extLst>
              <a:ext uri="{FF2B5EF4-FFF2-40B4-BE49-F238E27FC236}">
                <a16:creationId xmlns:a16="http://schemas.microsoft.com/office/drawing/2014/main" id="{55D74D06-26B9-5192-83D4-B824E2826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175" y="1067638"/>
            <a:ext cx="3308967" cy="441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648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B882E441-FBBB-4BE0-AD21-E7ADF5F6A4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72A9CFA7-7B9A-4AD7-AB70-C7667C59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74" name="Group 73">
              <a:extLst>
                <a:ext uri="{FF2B5EF4-FFF2-40B4-BE49-F238E27FC236}">
                  <a16:creationId xmlns:a16="http://schemas.microsoft.com/office/drawing/2014/main" id="{02D181EE-0684-4FB2-A7D1-87DC0D9E37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86" name="Rectangle 5">
                <a:extLst>
                  <a:ext uri="{FF2B5EF4-FFF2-40B4-BE49-F238E27FC236}">
                    <a16:creationId xmlns:a16="http://schemas.microsoft.com/office/drawing/2014/main" id="{65F0E1C9-0581-49F0-9914-4BA9274E9FD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921A05EA-3A7D-47C1-AFB8-55355BA87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09782112-2D7D-4B3E-A1F0-A1C3819AD8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4F9C8459-423F-4B2B-ADBE-439B86106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286C3962-CCDF-4801-824A-25618CC479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D640D23A-5BDE-4714-8681-936AAC57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4F8E92AC-B601-4317-B46F-8ED054DB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0CF7AD71-F8E9-4F13-BBB9-8D3856C98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32F7368C-4F04-45C5-8243-9E26D8DB11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335A85BC-6E54-4DE0-BB0C-A54BADF22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E7DFA615-C86D-46F3-9A2D-A66EC25C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8C9054DF-8242-4F51-AA1F-2C3E578934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C8597469-1168-4794-BA2D-5D8BDAA79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0A19C83D-19FF-4041-B0F8-EB49ABD6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A2794D14-45AE-4C56-893E-1618DE365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5B5CB3C0-3FEC-445D-9AE7-B76DC8318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EF87049D-247B-4090-A5FD-72596A49C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1D048CEC-518F-4BCB-A350-C0B61016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AA6F6866-13D5-468C-84DE-36A4F41BE7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41E0D740-4AD8-417B-873E-ADFE6632E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193D799E-85C6-4E13-94FB-1B1629A17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F60165E1-F8F1-4814-B0D9-A1806CE34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1289F749-6039-4BA9-A27C-DDEA97BAF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E81B336E-CA05-40DD-A252-78B1426565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27CEA681-1510-4213-A605-0A250A7486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99A7CF31-4EC7-47B7-9A6B-95A0CFC79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733E9F48-DD20-413A-A03E-7C7EF1EFC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9AC11C72-708D-4226-83D9-846584786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A3BDCBC2-F3C9-4322-A19F-92D799BA2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D6499DC4-58DE-4F54-8244-418F53503E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FF4F0425-C4EA-4063-86D6-BA8336ECCE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CBF60FB4-6211-4E97-B5B8-32B0997F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21925C84-D56D-4B52-874C-AC2783823C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518070E4-22B7-4742-B08A-1BE99661E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325D21C8-5AC6-464B-B6C7-1347BEF537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A17FB258-8D26-45E8-8E81-50E9C1DF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1F572CD7-AE60-496C-8D34-233853EFB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BBFDA56D-E398-47C5-B776-15DD0A9A11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useBgFill="1">
        <p:nvSpPr>
          <p:cNvPr id="114" name="Rectangle 113">
            <a:extLst>
              <a:ext uri="{FF2B5EF4-FFF2-40B4-BE49-F238E27FC236}">
                <a16:creationId xmlns:a16="http://schemas.microsoft.com/office/drawing/2014/main" id="{4D235837-DEDB-47AF-A9F8-2C0CD0355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03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44FF133-27A8-4171-9283-0A0EF6BCB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0" descr="Image result for propaganda&quot;">
            <a:extLst>
              <a:ext uri="{FF2B5EF4-FFF2-40B4-BE49-F238E27FC236}">
                <a16:creationId xmlns:a16="http://schemas.microsoft.com/office/drawing/2014/main" id="{62A965F1-E263-4D94-97B5-49E0BF074C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37860" y="643467"/>
            <a:ext cx="3983312"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ncle Sam - Wikipedia">
            <a:extLst>
              <a:ext uri="{FF2B5EF4-FFF2-40B4-BE49-F238E27FC236}">
                <a16:creationId xmlns:a16="http://schemas.microsoft.com/office/drawing/2014/main" id="{6B0F689D-7BFA-4241-B2DA-7AA93D30ADB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66369" y="643467"/>
            <a:ext cx="4192227" cy="5571066"/>
          </a:xfrm>
          <a:prstGeom prst="rect">
            <a:avLst/>
          </a:prstGeom>
          <a:noFill/>
          <a:extLst>
            <a:ext uri="{909E8E84-426E-40DD-AFC4-6F175D3DCCD1}">
              <a14:hiddenFill xmlns:a14="http://schemas.microsoft.com/office/drawing/2010/main">
                <a:solidFill>
                  <a:srgbClr val="FFFFFF"/>
                </a:solidFill>
              </a14:hiddenFill>
            </a:ext>
          </a:extLst>
        </p:spPr>
      </p:pic>
      <p:sp>
        <p:nvSpPr>
          <p:cNvPr id="60" name="Date Placeholder 3">
            <a:extLst>
              <a:ext uri="{FF2B5EF4-FFF2-40B4-BE49-F238E27FC236}">
                <a16:creationId xmlns:a16="http://schemas.microsoft.com/office/drawing/2014/main" id="{F75F0BE2-51BF-464B-AC73-537B48724C2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lgn="l" defTabSz="914400">
              <a:spcAft>
                <a:spcPts val="600"/>
              </a:spcAft>
            </a:pPr>
            <a:fld id="{B9867A03-0D75-4281-ABBC-48F8F2265ADC}" type="datetime1">
              <a:rPr lang="en-US" sz="1200" smtClean="0"/>
              <a:pPr algn="l" defTabSz="914400">
                <a:spcAft>
                  <a:spcPts val="600"/>
                </a:spcAft>
              </a:pPr>
              <a:t>2022-10-02</a:t>
            </a:fld>
            <a:endParaRPr lang="en-US" sz="1200" dirty="0"/>
          </a:p>
        </p:txBody>
      </p:sp>
      <p:sp>
        <p:nvSpPr>
          <p:cNvPr id="61" name="Footer Placeholder 4">
            <a:extLst>
              <a:ext uri="{FF2B5EF4-FFF2-40B4-BE49-F238E27FC236}">
                <a16:creationId xmlns:a16="http://schemas.microsoft.com/office/drawing/2014/main" id="{CD436171-C00C-4EE0-9327-9E1675EC38C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defTabSz="914400">
              <a:spcAft>
                <a:spcPts val="600"/>
              </a:spcAft>
            </a:pPr>
            <a:r>
              <a:rPr lang="en-US" sz="1200" kern="1200" dirty="0">
                <a:solidFill>
                  <a:schemeClr val="tx1">
                    <a:tint val="75000"/>
                  </a:schemeClr>
                </a:solidFill>
                <a:latin typeface="+mn-lt"/>
                <a:ea typeface="+mn-ea"/>
                <a:cs typeface="+mn-cs"/>
              </a:rPr>
              <a:t>CYB 303 – Prof. C. R. Johnson</a:t>
            </a:r>
          </a:p>
        </p:txBody>
      </p:sp>
      <p:sp>
        <p:nvSpPr>
          <p:cNvPr id="62" name="Slide Number Placeholder 5">
            <a:extLst>
              <a:ext uri="{FF2B5EF4-FFF2-40B4-BE49-F238E27FC236}">
                <a16:creationId xmlns:a16="http://schemas.microsoft.com/office/drawing/2014/main" id="{5F2CC87A-2990-4A29-B43D-557BD35A757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DFDF98CC-160E-494C-8C3C-8CDC5FA257DE}" type="slidenum">
              <a:rPr lang="en-US" sz="1200" smtClean="0"/>
              <a:pPr defTabSz="914400">
                <a:spcAft>
                  <a:spcPts val="600"/>
                </a:spcAft>
              </a:pPr>
              <a:t>9</a:t>
            </a:fld>
            <a:endParaRPr lang="en-US" sz="1200"/>
          </a:p>
        </p:txBody>
      </p:sp>
      <p:pic>
        <p:nvPicPr>
          <p:cNvPr id="4098" name="Picture 2" descr="Art">
            <a:extLst>
              <a:ext uri="{FF2B5EF4-FFF2-40B4-BE49-F238E27FC236}">
                <a16:creationId xmlns:a16="http://schemas.microsoft.com/office/drawing/2014/main" id="{23B7B563-4C21-B2A3-E42E-0478015771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099" y="643466"/>
            <a:ext cx="4178300" cy="55710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n in the 'Stan: Loose lips sink ships">
            <a:extLst>
              <a:ext uri="{FF2B5EF4-FFF2-40B4-BE49-F238E27FC236}">
                <a16:creationId xmlns:a16="http://schemas.microsoft.com/office/drawing/2014/main" id="{FCB83888-B2DF-2AD9-A3AB-F37032F4E1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5943" y="632400"/>
            <a:ext cx="4271290" cy="559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9364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0">
      <a:dk1>
        <a:sysClr val="windowText" lastClr="000000"/>
      </a:dk1>
      <a:lt1>
        <a:sysClr val="window" lastClr="FFFFFF"/>
      </a:lt1>
      <a:dk2>
        <a:srgbClr val="632E62"/>
      </a:dk2>
      <a:lt2>
        <a:srgbClr val="19141A"/>
      </a:lt2>
      <a:accent1>
        <a:srgbClr val="762EB1"/>
      </a:accent1>
      <a:accent2>
        <a:srgbClr val="762EB1"/>
      </a:accent2>
      <a:accent3>
        <a:srgbClr val="755DD9"/>
      </a:accent3>
      <a:accent4>
        <a:srgbClr val="665EB8"/>
      </a:accent4>
      <a:accent5>
        <a:srgbClr val="45A5ED"/>
      </a:accent5>
      <a:accent6>
        <a:srgbClr val="5982DB"/>
      </a:accent6>
      <a:hlink>
        <a:srgbClr val="E7CDE7"/>
      </a:hlink>
      <a:folHlink>
        <a:srgbClr val="D09BCF"/>
      </a:folHlink>
    </a:clrScheme>
    <a:fontScheme name="Custom 3">
      <a:majorFont>
        <a:latin typeface="Bahnschrift"/>
        <a:ea typeface=""/>
        <a:cs typeface=""/>
      </a:majorFont>
      <a:minorFont>
        <a:latin typeface="HelvLigh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4430</TotalTime>
  <Words>1798</Words>
  <Application>Microsoft Office PowerPoint</Application>
  <PresentationFormat>Widescreen</PresentationFormat>
  <Paragraphs>269</Paragraphs>
  <Slides>39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Bahnschrift</vt:lpstr>
      <vt:lpstr>Calibri</vt:lpstr>
      <vt:lpstr>HelvLight</vt:lpstr>
      <vt:lpstr>Verdana</vt:lpstr>
      <vt:lpstr>Wingdings</vt:lpstr>
      <vt:lpstr>Circuit</vt:lpstr>
      <vt:lpstr>Module Four: Social Engineering – Hacking Humans</vt:lpstr>
      <vt:lpstr>How groups are influenced</vt:lpstr>
      <vt:lpstr>The Puppetmaster</vt:lpstr>
      <vt:lpstr>PowerPoint Presentation</vt:lpstr>
      <vt:lpstr>PowerPoint Presentation</vt:lpstr>
      <vt:lpstr>PowerPoint Presentation</vt:lpstr>
      <vt:lpstr>PowerPoint Presentation</vt:lpstr>
      <vt:lpstr>PowerPoint Presentation</vt:lpstr>
      <vt:lpstr>PowerPoint Presentation</vt:lpstr>
      <vt:lpstr>When it fails</vt:lpstr>
      <vt:lpstr>Social Engineering </vt:lpstr>
      <vt:lpstr>Social Engineering</vt:lpstr>
      <vt:lpstr>Summary</vt:lpstr>
      <vt:lpstr>Angle of attack</vt:lpstr>
      <vt:lpstr>Social Engineering - Pretexting</vt:lpstr>
      <vt:lpstr>Social Engineering - Pretexting</vt:lpstr>
      <vt:lpstr>Social Engineering</vt:lpstr>
      <vt:lpstr>Ways Individuals are influenced</vt:lpstr>
      <vt:lpstr>Most used – Most effective</vt:lpstr>
      <vt:lpstr>Security Assessments</vt:lpstr>
      <vt:lpstr>Security Holes</vt:lpstr>
      <vt:lpstr>Attack Strategies: Operations</vt:lpstr>
      <vt:lpstr>Why is it effective?</vt:lpstr>
      <vt:lpstr>What’s involved</vt:lpstr>
      <vt:lpstr>Social Engineering Tool Kit</vt:lpstr>
      <vt:lpstr>Countermeasures</vt:lpstr>
      <vt:lpstr>Ethics</vt:lpstr>
      <vt:lpstr>Social Engineering +</vt:lpstr>
      <vt:lpstr>Another route</vt:lpstr>
      <vt:lpstr>Types of Phishing</vt:lpstr>
      <vt:lpstr>Phishing</vt:lpstr>
      <vt:lpstr>Why Phishing Still Works</vt:lpstr>
      <vt:lpstr>Timing of Phishing Events</vt:lpstr>
      <vt:lpstr>PowerPoint Presentation</vt:lpstr>
      <vt:lpstr>PowerPoint Presentation</vt:lpstr>
      <vt:lpstr>Defenses</vt:lpstr>
      <vt:lpstr>Defenses</vt:lpstr>
      <vt:lpstr>Reinforcement mechanisms</vt:lpstr>
      <vt:lpstr>A Culture of Awareness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Four: Social Engineering – Hacking Humans</dc:title>
  <dc:creator>Chad Johnson</dc:creator>
  <cp:lastModifiedBy>Chad Johnson</cp:lastModifiedBy>
  <cp:revision>10</cp:revision>
  <dcterms:created xsi:type="dcterms:W3CDTF">2020-06-25T14:28:46Z</dcterms:created>
  <dcterms:modified xsi:type="dcterms:W3CDTF">2022-10-03T14:49:10Z</dcterms:modified>
</cp:coreProperties>
</file>